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4BFA-057C-4882-A968-742D5F067E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C43F4-DA5D-4466-8DFD-C0E99A66C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allforchildren.ru/pictures/showimg/school25/school2501jpg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source=wiz&amp;fp=0&amp;img_url=http://demiart.ru/forum/uploads/post-5450-1181480382.jpg&amp;uinfo=ww-1263-wh-878-fw-0-fh-598-pd-1&amp;text=%D0%BA%D0%B0%D1%80%D1%82%D0%B8%D0%BD%D0%BA%D0%B8%20%D0%B4%D0%B5%D1%82%D1%81%D0%BA%D0%B0%D1%8F%20%D0%B0%D0%B3%D1%80%D0%B5%D1%81%D1%81%D0%B8%D1%8F&amp;noreask=1&amp;pos=20&amp;lr=62&amp;rpt=simag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allforchildren.ru/pictures/showimg/school25/school2504jpg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fp=3&amp;img_url=http://europe-today.ru/media/2013/05/paidi20ektos20elegxou20exo11-600x399.jpg&amp;uinfo=ww-1263-wh-878-fw-1038-fh-598-pd-1&amp;p=3&amp;text=%D0%BA%D0%B0%D1%80%D1%82%D0%B8%D0%BD%D0%BA%D0%B8%20%D0%B4%D0%B5%D1%82%D1%81%D0%BA%D0%B0%D1%8F%20%D0%B0%D0%B3%D1%80%D0%B5%D1%81%D1%81%D0%B8%D1%8F&amp;noreask=1&amp;pos=112&amp;rpt=simage&amp;lr=6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allforchildren.ru/pictures/showimg/school25/school2516jpg.htm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source=wiz&amp;fp=3&amp;img_url=http://img2.1001golos.ru/ratings/805000/804733/pic5.jpg&amp;uinfo=ww-1263-wh-878-fw-1038-fh-598-pd-1&amp;p=3&amp;text=%D0%BA%D0%B0%D1%80%D1%82%D0%B8%D0%BD%D0%BA%D0%B8%20%D0%B4%D0%B5%D1%82%D1%81%D0%BA%D0%B0%D1%8F%20%D0%B0%D0%B3%D1%80%D0%B5%D1%81%D1%81%D0%B8%D1%8F&amp;noreask=1&amp;pos=96&amp;rpt=simage&amp;lr=62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89034"/>
            <a:ext cx="3257553" cy="290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0"/>
            <a:ext cx="7772400" cy="4572032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       </a:t>
            </a:r>
            <a:r>
              <a:rPr lang="ru-RU" sz="6700" b="1" i="1" dirty="0" smtClean="0">
                <a:solidFill>
                  <a:schemeClr val="tx2"/>
                </a:solidFill>
              </a:rPr>
              <a:t>Как работает </a:t>
            </a:r>
            <a:br>
              <a:rPr lang="ru-RU" sz="6700" b="1" i="1" dirty="0" smtClean="0">
                <a:solidFill>
                  <a:schemeClr val="tx2"/>
                </a:solidFill>
              </a:rPr>
            </a:br>
            <a:r>
              <a:rPr lang="ru-RU" sz="6700" b="1" i="1" dirty="0" smtClean="0">
                <a:solidFill>
                  <a:schemeClr val="tx2"/>
                </a:solidFill>
              </a:rPr>
              <a:t/>
            </a:r>
            <a:br>
              <a:rPr lang="ru-RU" sz="6700" b="1" i="1" dirty="0" smtClean="0">
                <a:solidFill>
                  <a:schemeClr val="tx2"/>
                </a:solidFill>
              </a:rPr>
            </a:br>
            <a:r>
              <a:rPr lang="ru-RU" sz="6700" b="1" i="1" dirty="0" smtClean="0">
                <a:solidFill>
                  <a:schemeClr val="tx2"/>
                </a:solidFill>
              </a:rPr>
              <a:t>школьный психолог? </a:t>
            </a:r>
            <a:r>
              <a:rPr lang="ru-RU" sz="6700" i="1" dirty="0" smtClean="0"/>
              <a:t/>
            </a:r>
            <a:br>
              <a:rPr lang="ru-RU" sz="6700" i="1" dirty="0" smtClean="0"/>
            </a:br>
            <a:endParaRPr lang="ru-RU" sz="6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tx2"/>
                </a:solidFill>
              </a:rPr>
              <a:t>1. Проблемы, связанные с познавательными способностями школьников: </a:t>
            </a:r>
            <a:br>
              <a:rPr lang="ru-RU" sz="3200" dirty="0" smtClean="0">
                <a:solidFill>
                  <a:schemeClr val="tx2"/>
                </a:solidFill>
              </a:rPr>
            </a:b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низкая </a:t>
            </a:r>
            <a:r>
              <a:rPr lang="ru-RU" dirty="0">
                <a:solidFill>
                  <a:schemeClr val="tx2"/>
                </a:solidFill>
              </a:rPr>
              <a:t>успеваемость,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трудности </a:t>
            </a:r>
            <a:r>
              <a:rPr lang="ru-RU" dirty="0">
                <a:solidFill>
                  <a:schemeClr val="tx2"/>
                </a:solidFill>
              </a:rPr>
              <a:t>в усвоении учебной программы,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слабая </a:t>
            </a:r>
            <a:r>
              <a:rPr lang="ru-RU" dirty="0" err="1">
                <a:solidFill>
                  <a:schemeClr val="tx2"/>
                </a:solidFill>
              </a:rPr>
              <a:t>сформированность</a:t>
            </a:r>
            <a:r>
              <a:rPr lang="ru-RU" dirty="0">
                <a:solidFill>
                  <a:schemeClr val="tx2"/>
                </a:solidFill>
              </a:rPr>
              <a:t> высших психических функций: памяти, внимания, мышления, речи;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трудности </a:t>
            </a:r>
            <a:r>
              <a:rPr lang="ru-RU" dirty="0">
                <a:solidFill>
                  <a:schemeClr val="tx2"/>
                </a:solidFill>
              </a:rPr>
              <a:t>пространственной организации и </a:t>
            </a:r>
            <a:r>
              <a:rPr lang="ru-RU" dirty="0" smtClean="0">
                <a:solidFill>
                  <a:schemeClr val="tx2"/>
                </a:solidFill>
              </a:rPr>
              <a:t>т.п. </a:t>
            </a:r>
            <a:endParaRPr lang="ru-RU" dirty="0">
              <a:solidFill>
                <a:schemeClr val="tx2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http://allforchildren.ru/pictures/school25_s/school2501.jpg">
            <a:hlinkClick r:id="rId2" tgtFrame="&quot;_blank&quot;" tooltip="&quot;Нажмите для просмотра полноразмерного изображения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857232"/>
            <a:ext cx="141922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2. Поведенческие проблемы: </a:t>
            </a:r>
            <a:br>
              <a:rPr lang="ru-RU"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агрессивность</a:t>
            </a:r>
            <a:r>
              <a:rPr lang="ru-RU" dirty="0">
                <a:solidFill>
                  <a:schemeClr val="tx2"/>
                </a:solidFill>
              </a:rPr>
              <a:t>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слабая </a:t>
            </a:r>
            <a:r>
              <a:rPr lang="ru-RU" dirty="0">
                <a:solidFill>
                  <a:schemeClr val="tx2"/>
                </a:solidFill>
              </a:rPr>
              <a:t>волевая регуляция,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отсутствие </a:t>
            </a:r>
            <a:r>
              <a:rPr lang="ru-RU" dirty="0">
                <a:solidFill>
                  <a:schemeClr val="tx2"/>
                </a:solidFill>
              </a:rPr>
              <a:t>навыков программирования и контроля,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низкая </a:t>
            </a:r>
            <a:r>
              <a:rPr lang="ru-RU" dirty="0">
                <a:solidFill>
                  <a:schemeClr val="tx2"/>
                </a:solidFill>
              </a:rPr>
              <a:t>критичность,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грубость</a:t>
            </a:r>
            <a:r>
              <a:rPr lang="ru-RU" dirty="0">
                <a:solidFill>
                  <a:schemeClr val="tx2"/>
                </a:solidFill>
              </a:rPr>
              <a:t>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лживость</a:t>
            </a:r>
            <a:r>
              <a:rPr lang="ru-RU" dirty="0">
                <a:solidFill>
                  <a:schemeClr val="tx2"/>
                </a:solidFill>
              </a:rPr>
              <a:t>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воровство</a:t>
            </a:r>
            <a:r>
              <a:rPr lang="ru-RU" dirty="0">
                <a:solidFill>
                  <a:schemeClr val="tx2"/>
                </a:solidFill>
              </a:rPr>
              <a:t>. </a:t>
            </a:r>
          </a:p>
          <a:p>
            <a:endParaRPr lang="ru-RU" dirty="0"/>
          </a:p>
        </p:txBody>
      </p:sp>
      <p:pic>
        <p:nvPicPr>
          <p:cNvPr id="4" name="Рисунок 3" descr="http://im1-tub-ru.yandex.net/i?id=247920538-40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643314"/>
            <a:ext cx="2738444" cy="207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3. Эмоциональные и личностные проблемы: 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</a:t>
            </a:r>
            <a:r>
              <a:rPr lang="ru-RU" dirty="0">
                <a:solidFill>
                  <a:schemeClr val="tx2"/>
                </a:solidFill>
              </a:rPr>
              <a:t>неадекватные эмоциональные реакции, </a:t>
            </a: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</a:rPr>
              <a:t>•плаксивость, </a:t>
            </a: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</a:rPr>
              <a:t>•сниженный фон настроения, </a:t>
            </a: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</a:rPr>
              <a:t>•повышенная возбудимость, </a:t>
            </a: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</a:rPr>
              <a:t>•страхи, </a:t>
            </a: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</a:rPr>
              <a:t>•раздражительность, </a:t>
            </a:r>
          </a:p>
          <a:p>
            <a:pPr>
              <a:buNone/>
            </a:pPr>
            <a:r>
              <a:rPr lang="ru-RU" dirty="0">
                <a:solidFill>
                  <a:schemeClr val="tx2"/>
                </a:solidFill>
              </a:rPr>
              <a:t>•</a:t>
            </a:r>
            <a:r>
              <a:rPr lang="ru-RU" dirty="0" smtClean="0">
                <a:solidFill>
                  <a:schemeClr val="tx2"/>
                </a:solidFill>
              </a:rPr>
              <a:t>безволие. </a:t>
            </a:r>
            <a:endParaRPr lang="ru-RU" dirty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4. Проблемы мотивации: </a:t>
            </a:r>
            <a:br>
              <a:rPr lang="ru-RU" sz="3600" dirty="0" smtClean="0">
                <a:solidFill>
                  <a:schemeClr val="tx2"/>
                </a:solidFill>
              </a:rPr>
            </a:b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низкий </a:t>
            </a:r>
            <a:r>
              <a:rPr lang="ru-RU" dirty="0">
                <a:solidFill>
                  <a:schemeClr val="tx2"/>
                </a:solidFill>
              </a:rPr>
              <a:t>уровень развития учебной мотивации,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отсутствие </a:t>
            </a:r>
            <a:r>
              <a:rPr lang="ru-RU" dirty="0">
                <a:solidFill>
                  <a:schemeClr val="tx2"/>
                </a:solidFill>
              </a:rPr>
              <a:t>учебной </a:t>
            </a:r>
            <a:r>
              <a:rPr lang="ru-RU" dirty="0" smtClean="0">
                <a:solidFill>
                  <a:schemeClr val="tx2"/>
                </a:solidFill>
              </a:rPr>
              <a:t>мотивации</a:t>
            </a:r>
            <a:r>
              <a:rPr lang="ru-RU" dirty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5. Проблемы общения: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2"/>
                </a:solidFill>
              </a:rPr>
              <a:t>•конфликтность,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•навязчивость,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•замкнутость,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•неадекватные притязания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   на лидерство,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•повышенная обидчивость. 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" name="Рисунок 3" descr="http://allforchildren.ru/pictures/school25_s/school2504.jpg">
            <a:hlinkClick r:id="rId2" tgtFrame="&quot;_blank&quot;" tooltip="&quot;Нажмите для просмотра полноразмерного изображения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1857364"/>
            <a:ext cx="1857388" cy="257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2"/>
                </a:solidFill>
              </a:rPr>
              <a:t>6. Проблемы межличностного взаимодействия: </a:t>
            </a:r>
            <a:br>
              <a:rPr lang="ru-RU"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•группировки в классе,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•отсутствие сплоченности в детском коллективе;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•межличностные конфликты и др.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2"/>
                </a:solidFill>
              </a:rPr>
              <a:t>7. Проблемы семейного взаимодействия: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трудности детско-родительских отношений,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•отсутствие единого стиля воспитания,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•соперничество с братом/сестрой,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•развод родителей и т.п. </a:t>
            </a:r>
          </a:p>
          <a:p>
            <a:endParaRPr lang="ru-RU" dirty="0"/>
          </a:p>
        </p:txBody>
      </p:sp>
      <p:pic>
        <p:nvPicPr>
          <p:cNvPr id="4" name="Рисунок 3" descr="http://im6-tub-ru.yandex.net/i?id=731073075-06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4286256"/>
            <a:ext cx="250033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8. Трудности, связанные с самоопределением: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 профессиональный выбор;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•соотнесение своих желаний, потребностей и возможностей;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•разногласия с мнением родителей относительно своего будущего;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•сложности ориентации в мире профессий и т.п.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>
                <a:solidFill>
                  <a:schemeClr val="tx2"/>
                </a:solidFill>
              </a:rPr>
              <a:t>ПСИХОЛОГ  ОБЯЗАН: 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 не брать на себя решение вопросов, невыполнимых с точки зрения современного состояния психологической науки и практики, а также находящихся в компетенции представителей других специальностей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Использовать в своей работе только </a:t>
            </a:r>
            <a:r>
              <a:rPr lang="ru-RU" u="sng" dirty="0" smtClean="0"/>
              <a:t>психологические методы</a:t>
            </a:r>
            <a:r>
              <a:rPr lang="ru-RU" dirty="0" smtClean="0"/>
              <a:t>. </a:t>
            </a:r>
          </a:p>
          <a:p>
            <a:pPr algn="ctr">
              <a:buNone/>
            </a:pPr>
            <a:r>
              <a:rPr lang="ru-RU" dirty="0" smtClean="0"/>
              <a:t>Не применять методов, требующих медицинской квалификации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500197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tx2"/>
                </a:solidFill>
              </a:rPr>
              <a:t>Психологическая профилактика предусматривает: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4000528"/>
          </a:xfrm>
        </p:spPr>
        <p:txBody>
          <a:bodyPr>
            <a:normAutofit fontScale="32500" lnSpcReduction="20000"/>
          </a:bodyPr>
          <a:lstStyle/>
          <a:p>
            <a:pPr algn="just"/>
            <a:endParaRPr lang="ru-RU" dirty="0"/>
          </a:p>
          <a:p>
            <a:pPr algn="just"/>
            <a:endParaRPr lang="ru-RU" baseline="0" dirty="0" smtClean="0"/>
          </a:p>
          <a:p>
            <a:pPr algn="just"/>
            <a:r>
              <a:rPr lang="ru-RU" sz="6200" baseline="0" dirty="0" smtClean="0">
                <a:solidFill>
                  <a:schemeClr val="tx2"/>
                </a:solidFill>
              </a:rPr>
              <a:t>    </a:t>
            </a:r>
            <a:r>
              <a:rPr lang="ru-RU" sz="6200" dirty="0" smtClean="0">
                <a:solidFill>
                  <a:schemeClr val="tx2"/>
                </a:solidFill>
              </a:rPr>
              <a:t>обеспечение </a:t>
            </a:r>
            <a:r>
              <a:rPr lang="ru-RU" sz="6200" dirty="0">
                <a:solidFill>
                  <a:schemeClr val="tx2"/>
                </a:solidFill>
              </a:rPr>
              <a:t>условий оптимального перехода учащихся на следующую возрастную </a:t>
            </a:r>
            <a:r>
              <a:rPr lang="ru-RU" sz="6200" dirty="0" smtClean="0">
                <a:solidFill>
                  <a:schemeClr val="tx2"/>
                </a:solidFill>
              </a:rPr>
              <a:t>ступень;</a:t>
            </a:r>
          </a:p>
          <a:p>
            <a:pPr algn="just"/>
            <a:r>
              <a:rPr lang="ru-RU" sz="6200" dirty="0" smtClean="0">
                <a:solidFill>
                  <a:schemeClr val="tx2"/>
                </a:solidFill>
              </a:rPr>
              <a:t> </a:t>
            </a:r>
            <a:endParaRPr lang="ru-RU" sz="6200" dirty="0">
              <a:solidFill>
                <a:schemeClr val="tx2"/>
              </a:solidFill>
            </a:endParaRPr>
          </a:p>
          <a:p>
            <a:pPr algn="just"/>
            <a:r>
              <a:rPr lang="ru-RU" sz="6200" baseline="0" dirty="0" smtClean="0">
                <a:solidFill>
                  <a:schemeClr val="tx2"/>
                </a:solidFill>
              </a:rPr>
              <a:t>  </a:t>
            </a:r>
            <a:r>
              <a:rPr lang="ru-RU" sz="6200" dirty="0" smtClean="0">
                <a:solidFill>
                  <a:schemeClr val="tx2"/>
                </a:solidFill>
              </a:rPr>
              <a:t>предупреждение </a:t>
            </a:r>
            <a:r>
              <a:rPr lang="ru-RU" sz="6200" dirty="0">
                <a:solidFill>
                  <a:schemeClr val="tx2"/>
                </a:solidFill>
              </a:rPr>
              <a:t>возможных осложнений в психическом развитии и становлении личности детей и подростков в процессе непрерывной социализации; </a:t>
            </a:r>
            <a:endParaRPr lang="ru-RU" sz="6200" dirty="0" smtClean="0">
              <a:solidFill>
                <a:schemeClr val="tx2"/>
              </a:solidFill>
            </a:endParaRPr>
          </a:p>
          <a:p>
            <a:pPr algn="just"/>
            <a:endParaRPr lang="ru-RU" sz="6200" dirty="0">
              <a:solidFill>
                <a:schemeClr val="tx2"/>
              </a:solidFill>
            </a:endParaRPr>
          </a:p>
          <a:p>
            <a:pPr algn="just"/>
            <a:r>
              <a:rPr lang="ru-RU" sz="6200" baseline="0" dirty="0" smtClean="0">
                <a:solidFill>
                  <a:schemeClr val="tx2"/>
                </a:solidFill>
              </a:rPr>
              <a:t>   </a:t>
            </a:r>
            <a:r>
              <a:rPr lang="ru-RU" sz="6200" dirty="0" smtClean="0">
                <a:solidFill>
                  <a:schemeClr val="tx2"/>
                </a:solidFill>
              </a:rPr>
              <a:t>своевременное </a:t>
            </a:r>
            <a:r>
              <a:rPr lang="ru-RU" sz="6200" dirty="0">
                <a:solidFill>
                  <a:schemeClr val="tx2"/>
                </a:solidFill>
              </a:rPr>
              <a:t>предупреждение безнадзорности и беспризорности среди детей и подростков. </a:t>
            </a:r>
          </a:p>
          <a:p>
            <a:pPr algn="just"/>
            <a:endParaRPr lang="ru-RU" dirty="0"/>
          </a:p>
        </p:txBody>
      </p:sp>
      <p:pic>
        <p:nvPicPr>
          <p:cNvPr id="4" name="Рисунок 3" descr="http://allforchildren.ru/pictures/school25_s/school2516.jpg">
            <a:hlinkClick r:id="rId2" tgtFrame="&quot;_blank&quot;" tooltip="&quot;Нажмите для просмотра полноразмерного изображения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5000636"/>
            <a:ext cx="185738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ctr"/>
            <a:r>
              <a:rPr lang="ru-RU" dirty="0" smtClean="0"/>
              <a:t>Знать новейшие достижения психологической науки в целом</a:t>
            </a:r>
          </a:p>
          <a:p>
            <a:pPr algn="ctr">
              <a:buNone/>
            </a:pPr>
            <a:r>
              <a:rPr lang="ru-RU" dirty="0" smtClean="0"/>
              <a:t>   •   Применять современные обоснованные методы диагностической, развивающей, </a:t>
            </a:r>
            <a:r>
              <a:rPr lang="ru-RU" dirty="0" err="1" smtClean="0"/>
              <a:t>психокоррекционной</a:t>
            </a:r>
            <a:r>
              <a:rPr lang="ru-RU" dirty="0" smtClean="0"/>
              <a:t>, психопрофилактической работы </a:t>
            </a:r>
          </a:p>
          <a:p>
            <a:pPr algn="ctr">
              <a:buNone/>
            </a:pPr>
            <a:r>
              <a:rPr lang="ru-RU" dirty="0" smtClean="0"/>
              <a:t>•В решении всех вопросов исходить из интересов ребенка, задач его полноценного психического развития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   • Оказывать психолого-педагогическую помощь работникам образования, администрации и педагогическим коллективам учебно-воспитательных учреждений, родителям, законным представителям несовершеннолетних в решении основных проблем, связанных с обеспечением полноценного психического развития детей, обеспечением индивидуализированного подхода к детям.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2-tub-ru.yandex.net/i?id=356045151-13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642918"/>
            <a:ext cx="21431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Ст.38 Конституции Российской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Федерации </a:t>
            </a:r>
          </a:p>
          <a:p>
            <a:pPr>
              <a:buNone/>
            </a:pPr>
            <a:r>
              <a:rPr lang="ru-RU" dirty="0" smtClean="0"/>
              <a:t>1.Материнство и детство, семья</a:t>
            </a:r>
          </a:p>
          <a:p>
            <a:pPr>
              <a:buNone/>
            </a:pPr>
            <a:r>
              <a:rPr lang="ru-RU" dirty="0" smtClean="0"/>
              <a:t> находятся под защитой государства.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2.Забота о детях, их воспитание - равное право и обязанность родителей. </a:t>
            </a:r>
          </a:p>
          <a:p>
            <a:pPr>
              <a:buNone/>
            </a:pPr>
            <a:r>
              <a:rPr lang="ru-RU" dirty="0" smtClean="0"/>
              <a:t>3.Трудоспособные дети, достигшие 18 лет, должны заботиться о нетрудоспособных родителях.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Федеральный закон от 29.12.2012 N 273-ФЗ (ред. от 23.07.2013) "Об образовании в Российской Федерации"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Статья 44. Права, обязанности и ответственность в сфере образования родителей (законных представителей) несовершеннолетних обучающихся </a:t>
            </a:r>
          </a:p>
          <a:p>
            <a:pPr>
              <a:buNone/>
            </a:pPr>
            <a:r>
              <a:rPr lang="ru-RU" dirty="0" smtClean="0"/>
              <a:t>1.Родители (законные представители) несовершеннолетних обучающихся имеют преимущественное право на обучение и воспитание детей перед всеми другими лицами. Они обязаны заложить основы физического, нравственного и интеллектуального развития личности ребенка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2.Органы государственной власти и органы местного самоуправления, </a:t>
            </a:r>
            <a:r>
              <a:rPr lang="ru-RU" b="1" dirty="0" smtClean="0"/>
              <a:t>образовательные организации оказывают помощь родителям (законным представителям) несовершеннолетних обучающихся в воспитании детей, охране и укреплении их физического и психического здоровья, развитии индивидуальных способностей и необходимой коррекции нарушений их развития.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Жду Вас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понедельник  с 8.00 до 10.00 ч.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вторник с 8.00 до 10.00 ч.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среда с 13.00 до 15.00 ч.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четверг с 8.00 до 10.00 ч.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пятница с 12.00 до 14.00 ч.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/>
                </a:solidFill>
              </a:rPr>
              <a:t>       Буду рада помочь!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14313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Психологическое </a:t>
            </a:r>
            <a:r>
              <a:rPr lang="ru-RU" b="1" dirty="0">
                <a:solidFill>
                  <a:schemeClr val="tx2"/>
                </a:solidFill>
              </a:rPr>
              <a:t>просвещение </a:t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>предусматривает </a:t>
            </a:r>
            <a:r>
              <a:rPr lang="ru-RU" b="1" dirty="0" smtClean="0">
                <a:solidFill>
                  <a:schemeClr val="tx2"/>
                </a:solidFill>
              </a:rPr>
              <a:t>: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4000528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baseline="0" dirty="0" smtClean="0">
                <a:solidFill>
                  <a:schemeClr val="tx2"/>
                </a:solidFill>
              </a:rPr>
              <a:t> </a:t>
            </a:r>
            <a:r>
              <a:rPr lang="ru-RU" dirty="0" smtClean="0">
                <a:solidFill>
                  <a:schemeClr val="tx2"/>
                </a:solidFill>
              </a:rPr>
              <a:t>повышение </a:t>
            </a:r>
            <a:r>
              <a:rPr lang="ru-RU" dirty="0">
                <a:solidFill>
                  <a:schemeClr val="tx2"/>
                </a:solidFill>
              </a:rPr>
              <a:t>психологической культуры участников образовательного процесса; 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baseline="0" dirty="0" smtClean="0">
                <a:solidFill>
                  <a:schemeClr val="tx2"/>
                </a:solidFill>
              </a:rPr>
              <a:t></a:t>
            </a:r>
            <a:r>
              <a:rPr lang="ru-RU" dirty="0" smtClean="0">
                <a:solidFill>
                  <a:schemeClr val="tx2"/>
                </a:solidFill>
              </a:rPr>
              <a:t>формирование </a:t>
            </a:r>
            <a:r>
              <a:rPr lang="ru-RU" dirty="0">
                <a:solidFill>
                  <a:schemeClr val="tx2"/>
                </a:solidFill>
              </a:rPr>
              <a:t>потребности в психологических знаниях и их </a:t>
            </a:r>
            <a:r>
              <a:rPr lang="ru-RU" dirty="0" smtClean="0">
                <a:solidFill>
                  <a:schemeClr val="tx2"/>
                </a:solidFill>
              </a:rPr>
              <a:t>практическом применении, желании </a:t>
            </a:r>
            <a:r>
              <a:rPr lang="ru-RU" dirty="0">
                <a:solidFill>
                  <a:schemeClr val="tx2"/>
                </a:solidFill>
              </a:rPr>
              <a:t>использовать психологические знания в работе с ребенком или в интересах </a:t>
            </a:r>
            <a:r>
              <a:rPr lang="ru-RU" dirty="0" smtClean="0">
                <a:solidFill>
                  <a:schemeClr val="tx2"/>
                </a:solidFill>
              </a:rPr>
              <a:t>собственного </a:t>
            </a:r>
            <a:r>
              <a:rPr lang="ru-RU" dirty="0">
                <a:solidFill>
                  <a:schemeClr val="tx2"/>
                </a:solidFill>
              </a:rPr>
              <a:t>личностного и профессионального роста 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педагогов и родителей; </a:t>
            </a:r>
            <a:endParaRPr lang="ru-RU" dirty="0" smtClean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baseline="0" dirty="0" smtClean="0">
                <a:solidFill>
                  <a:schemeClr val="tx2"/>
                </a:solidFill>
              </a:rPr>
              <a:t></a:t>
            </a:r>
            <a:r>
              <a:rPr lang="ru-RU" dirty="0" smtClean="0">
                <a:solidFill>
                  <a:schemeClr val="tx2"/>
                </a:solidFill>
              </a:rPr>
              <a:t>формирование  </a:t>
            </a:r>
            <a:r>
              <a:rPr lang="ru-RU" dirty="0">
                <a:solidFill>
                  <a:schemeClr val="tx2"/>
                </a:solidFill>
              </a:rPr>
              <a:t>потребности в самопознании, саморазвитии и самосовершенствовании.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0001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tx2"/>
                </a:solidFill>
              </a:rPr>
              <a:t>Психологическая диагностика </a:t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предусматривает: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3643338"/>
          </a:xfrm>
        </p:spPr>
        <p:txBody>
          <a:bodyPr>
            <a:normAutofit fontScale="62500" lnSpcReduction="20000"/>
          </a:bodyPr>
          <a:lstStyle/>
          <a:p>
            <a:endParaRPr lang="ru-RU" baseline="0" dirty="0" smtClean="0"/>
          </a:p>
          <a:p>
            <a:r>
              <a:rPr lang="ru-RU" baseline="0" dirty="0" smtClean="0">
                <a:solidFill>
                  <a:schemeClr val="tx2"/>
                </a:solidFill>
              </a:rPr>
              <a:t>  </a:t>
            </a:r>
            <a:r>
              <a:rPr lang="ru-RU" dirty="0" smtClean="0">
                <a:solidFill>
                  <a:schemeClr val="tx2"/>
                </a:solidFill>
              </a:rPr>
              <a:t>получение </a:t>
            </a:r>
            <a:r>
              <a:rPr lang="ru-RU" dirty="0">
                <a:solidFill>
                  <a:schemeClr val="tx2"/>
                </a:solidFill>
              </a:rPr>
              <a:t>своевременной информации об индивидуально-психологических особенностях детей и подростков, динамике процесса развития, необходимой для оказания психологической помощи детям, их родителям, педагогам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ru-RU" baseline="0" dirty="0" smtClean="0">
                <a:solidFill>
                  <a:schemeClr val="tx2"/>
                </a:solidFill>
              </a:rPr>
              <a:t>   </a:t>
            </a:r>
            <a:r>
              <a:rPr lang="ru-RU" dirty="0" smtClean="0">
                <a:solidFill>
                  <a:schemeClr val="tx2"/>
                </a:solidFill>
              </a:rPr>
              <a:t>выявление </a:t>
            </a:r>
            <a:r>
              <a:rPr lang="ru-RU" dirty="0">
                <a:solidFill>
                  <a:schemeClr val="tx2"/>
                </a:solidFill>
              </a:rPr>
              <a:t>возможностей, интересов, способностей и склонностей детей для обеспечения наиболее полного личностного и профессионального самоопределения; </a:t>
            </a:r>
            <a:endParaRPr lang="ru-RU" dirty="0" smtClean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baseline="0" dirty="0" smtClean="0">
                <a:solidFill>
                  <a:schemeClr val="tx2"/>
                </a:solidFill>
              </a:rPr>
              <a:t>   </a:t>
            </a:r>
            <a:r>
              <a:rPr lang="ru-RU" dirty="0" smtClean="0">
                <a:solidFill>
                  <a:schemeClr val="tx2"/>
                </a:solidFill>
              </a:rPr>
              <a:t>определение </a:t>
            </a:r>
            <a:r>
              <a:rPr lang="ru-RU" dirty="0">
                <a:solidFill>
                  <a:schemeClr val="tx2"/>
                </a:solidFill>
              </a:rPr>
              <a:t>причин нарушений в обучении, поведении и развитии учащихся.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tx2"/>
                </a:solidFill>
              </a:rPr>
              <a:t>Развивающая и </a:t>
            </a:r>
            <a:r>
              <a:rPr lang="ru-RU" b="1" dirty="0" smtClean="0">
                <a:solidFill>
                  <a:schemeClr val="tx2"/>
                </a:solidFill>
              </a:rPr>
              <a:t>коррекционная </a:t>
            </a:r>
            <a:r>
              <a:rPr lang="ru-RU" b="1" dirty="0" smtClean="0">
                <a:solidFill>
                  <a:schemeClr val="tx2"/>
                </a:solidFill>
              </a:rPr>
              <a:t>работа: </a:t>
            </a:r>
            <a:br>
              <a:rPr lang="ru-RU" b="1"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baseline="0" dirty="0" smtClean="0">
                <a:solidFill>
                  <a:schemeClr val="tx2"/>
                </a:solidFill>
              </a:rPr>
              <a:t>     </a:t>
            </a:r>
          </a:p>
          <a:p>
            <a:pPr>
              <a:buNone/>
            </a:pPr>
            <a:r>
              <a:rPr lang="ru-RU" baseline="0" dirty="0" smtClean="0">
                <a:solidFill>
                  <a:schemeClr val="tx2"/>
                </a:solidFill>
              </a:rPr>
              <a:t>   </a:t>
            </a:r>
            <a:r>
              <a:rPr lang="ru-RU" dirty="0" smtClean="0">
                <a:solidFill>
                  <a:schemeClr val="tx2"/>
                </a:solidFill>
              </a:rPr>
              <a:t>участие </a:t>
            </a:r>
            <a:r>
              <a:rPr lang="ru-RU" dirty="0">
                <a:solidFill>
                  <a:schemeClr val="tx2"/>
                </a:solidFill>
              </a:rPr>
              <a:t>в разработке, апробации и внедрении комплексных </a:t>
            </a:r>
            <a:r>
              <a:rPr lang="ru-RU" dirty="0" err="1">
                <a:solidFill>
                  <a:schemeClr val="tx2"/>
                </a:solidFill>
              </a:rPr>
              <a:t>психолого-медико-педагогических</a:t>
            </a:r>
            <a:r>
              <a:rPr lang="ru-RU" dirty="0">
                <a:solidFill>
                  <a:schemeClr val="tx2"/>
                </a:solidFill>
              </a:rPr>
              <a:t> развивающих и коррекционных программ; </a:t>
            </a:r>
          </a:p>
          <a:p>
            <a:pPr>
              <a:buNone/>
            </a:pPr>
            <a:r>
              <a:rPr lang="ru-RU" baseline="0" dirty="0" smtClean="0">
                <a:solidFill>
                  <a:schemeClr val="tx2"/>
                </a:solidFill>
              </a:rPr>
              <a:t>   </a:t>
            </a:r>
          </a:p>
          <a:p>
            <a:pPr>
              <a:buNone/>
            </a:pPr>
            <a:r>
              <a:rPr lang="ru-RU" baseline="0" dirty="0" smtClean="0">
                <a:solidFill>
                  <a:schemeClr val="tx2"/>
                </a:solidFill>
              </a:rPr>
              <a:t>    </a:t>
            </a:r>
            <a:r>
              <a:rPr lang="ru-RU" dirty="0" smtClean="0">
                <a:solidFill>
                  <a:schemeClr val="tx2"/>
                </a:solidFill>
              </a:rPr>
              <a:t>реализация комплекса </a:t>
            </a:r>
            <a:r>
              <a:rPr lang="ru-RU" dirty="0">
                <a:solidFill>
                  <a:schemeClr val="tx2"/>
                </a:solidFill>
              </a:rPr>
              <a:t>индивидуально-ориентированных мер по ослаблению, снижению или устранению отклонений в физическом, </a:t>
            </a:r>
            <a:r>
              <a:rPr lang="ru-RU" dirty="0" smtClean="0">
                <a:solidFill>
                  <a:schemeClr val="tx2"/>
                </a:solidFill>
              </a:rPr>
              <a:t>психическом развитии </a:t>
            </a:r>
            <a:r>
              <a:rPr lang="ru-RU" dirty="0">
                <a:solidFill>
                  <a:schemeClr val="tx2"/>
                </a:solidFill>
              </a:rPr>
              <a:t>учащихся.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solidFill>
                  <a:schemeClr val="tx2"/>
                </a:solidFill>
              </a:rPr>
              <a:t>Психологическое консультирование предусматривает деятельность по: </a:t>
            </a:r>
            <a:br>
              <a:rPr lang="ru-RU" sz="4000" b="1" dirty="0" smtClean="0">
                <a:solidFill>
                  <a:schemeClr val="tx2"/>
                </a:solidFill>
              </a:rPr>
            </a:br>
            <a:endParaRPr lang="ru-RU" sz="40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/>
          </a:p>
          <a:p>
            <a:pPr>
              <a:buNone/>
            </a:pPr>
            <a:r>
              <a:rPr lang="ru-RU" baseline="0" dirty="0" smtClean="0">
                <a:solidFill>
                  <a:schemeClr val="tx2"/>
                </a:solidFill>
              </a:rPr>
              <a:t>        </a:t>
            </a:r>
            <a:r>
              <a:rPr lang="ru-RU" dirty="0" smtClean="0">
                <a:solidFill>
                  <a:schemeClr val="tx2"/>
                </a:solidFill>
              </a:rPr>
              <a:t>консультированию обучающихся по </a:t>
            </a:r>
            <a:r>
              <a:rPr lang="ru-RU" dirty="0">
                <a:solidFill>
                  <a:schemeClr val="tx2"/>
                </a:solidFill>
              </a:rPr>
              <a:t>широкому кругу вопросов, связанных с </a:t>
            </a:r>
            <a:r>
              <a:rPr lang="ru-RU" dirty="0" smtClean="0">
                <a:solidFill>
                  <a:schemeClr val="tx2"/>
                </a:solidFill>
              </a:rPr>
              <a:t>обучением</a:t>
            </a:r>
            <a:r>
              <a:rPr lang="ru-RU" dirty="0">
                <a:solidFill>
                  <a:schemeClr val="tx2"/>
                </a:solidFill>
              </a:rPr>
              <a:t>, развитием, личностным и профессиональным самоопределением, взаимоотношениями со взрослыми и сверстниками; </a:t>
            </a:r>
          </a:p>
          <a:p>
            <a:pPr>
              <a:buNone/>
            </a:pPr>
            <a:r>
              <a:rPr lang="ru-RU" baseline="0" dirty="0" smtClean="0">
                <a:solidFill>
                  <a:schemeClr val="tx2"/>
                </a:solidFill>
              </a:rPr>
              <a:t>        </a:t>
            </a:r>
            <a:r>
              <a:rPr lang="ru-RU" dirty="0" smtClean="0">
                <a:solidFill>
                  <a:schemeClr val="tx2"/>
                </a:solidFill>
              </a:rPr>
              <a:t>консультированию педагогического коллектива, </a:t>
            </a:r>
            <a:r>
              <a:rPr lang="ru-RU" dirty="0">
                <a:solidFill>
                  <a:schemeClr val="tx2"/>
                </a:solidFill>
              </a:rPr>
              <a:t>администрации </a:t>
            </a:r>
            <a:r>
              <a:rPr lang="ru-RU" dirty="0" smtClean="0">
                <a:solidFill>
                  <a:schemeClr val="tx2"/>
                </a:solidFill>
              </a:rPr>
              <a:t>школы по </a:t>
            </a:r>
            <a:r>
              <a:rPr lang="ru-RU" dirty="0">
                <a:solidFill>
                  <a:schemeClr val="tx2"/>
                </a:solidFill>
              </a:rPr>
              <a:t>вопросам развития, обучения, воспитания и образования детей и подростков; </a:t>
            </a:r>
          </a:p>
          <a:p>
            <a:pPr>
              <a:buNone/>
            </a:pPr>
            <a:r>
              <a:rPr lang="ru-RU" baseline="0" dirty="0" smtClean="0">
                <a:solidFill>
                  <a:schemeClr val="tx2"/>
                </a:solidFill>
              </a:rPr>
              <a:t>        </a:t>
            </a:r>
            <a:r>
              <a:rPr lang="ru-RU" dirty="0" smtClean="0">
                <a:solidFill>
                  <a:schemeClr val="tx2"/>
                </a:solidFill>
              </a:rPr>
              <a:t>консультированию </a:t>
            </a:r>
            <a:r>
              <a:rPr lang="ru-RU" dirty="0">
                <a:solidFill>
                  <a:schemeClr val="tx2"/>
                </a:solidFill>
              </a:rPr>
              <a:t>родителей (законных представителей) и членов семей несовершеннолетних по вопросам воспитания, семейных и межличностных взаимодействий; </a:t>
            </a:r>
          </a:p>
          <a:p>
            <a:pPr>
              <a:buNone/>
            </a:pPr>
            <a:r>
              <a:rPr lang="ru-RU" baseline="0" dirty="0" smtClean="0">
                <a:solidFill>
                  <a:schemeClr val="tx2"/>
                </a:solidFill>
              </a:rPr>
              <a:t>         </a:t>
            </a:r>
            <a:r>
              <a:rPr lang="ru-RU" dirty="0" smtClean="0">
                <a:solidFill>
                  <a:schemeClr val="tx2"/>
                </a:solidFill>
              </a:rPr>
              <a:t>консультированию </a:t>
            </a:r>
            <a:r>
              <a:rPr lang="ru-RU" dirty="0">
                <a:solidFill>
                  <a:schemeClr val="tx2"/>
                </a:solidFill>
              </a:rPr>
              <a:t>представителей других служб и государственных органов, обращающихся в образовательное учреждение с вопросами, связанными с развитием детей и подростков, по проблемам возрастных и индивидуальных особенностей психического, личностного развития </a:t>
            </a:r>
            <a:r>
              <a:rPr lang="ru-RU" dirty="0" smtClean="0">
                <a:solidFill>
                  <a:schemeClr val="tx2"/>
                </a:solidFill>
              </a:rPr>
              <a:t>детей, </a:t>
            </a:r>
            <a:r>
              <a:rPr lang="ru-RU" dirty="0">
                <a:solidFill>
                  <a:schemeClr val="tx2"/>
                </a:solidFill>
              </a:rPr>
              <a:t>социализации и социальной адаптации несовершеннолетних. 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>
                <a:solidFill>
                  <a:schemeClr val="tx2"/>
                </a:solidFill>
              </a:rPr>
              <a:t>Психологическое сопровождение ФГОС предусматривает деятельность по: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  <a:p>
            <a:pPr>
              <a:buNone/>
            </a:pPr>
            <a:r>
              <a:rPr lang="ru-RU" baseline="0" dirty="0" smtClean="0">
                <a:solidFill>
                  <a:schemeClr val="tx2"/>
                </a:solidFill>
              </a:rPr>
              <a:t>         </a:t>
            </a:r>
            <a:r>
              <a:rPr lang="ru-RU" dirty="0" smtClean="0">
                <a:solidFill>
                  <a:schemeClr val="tx2"/>
                </a:solidFill>
              </a:rPr>
              <a:t>развитию </a:t>
            </a:r>
            <a:r>
              <a:rPr lang="ru-RU" dirty="0">
                <a:solidFill>
                  <a:schemeClr val="tx2"/>
                </a:solidFill>
              </a:rPr>
              <a:t>психолого-педагогической компетентности (психологической культуры) обучающихся, родителей, педагогов; 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        </a:t>
            </a:r>
          </a:p>
          <a:p>
            <a:pPr>
              <a:buNone/>
            </a:pPr>
            <a:r>
              <a:rPr lang="ru-RU" baseline="0" dirty="0" smtClean="0">
                <a:solidFill>
                  <a:schemeClr val="tx2"/>
                </a:solidFill>
              </a:rPr>
              <a:t>         </a:t>
            </a:r>
            <a:r>
              <a:rPr lang="ru-RU" dirty="0" smtClean="0">
                <a:solidFill>
                  <a:schemeClr val="tx2"/>
                </a:solidFill>
              </a:rPr>
              <a:t>систематическому </a:t>
            </a:r>
            <a:r>
              <a:rPr lang="ru-RU" dirty="0">
                <a:solidFill>
                  <a:schemeClr val="tx2"/>
                </a:solidFill>
              </a:rPr>
              <a:t>отслеживанию психолого-педагогического статуса учащихся и динамики их психологического развития в процессе школьного </a:t>
            </a:r>
            <a:r>
              <a:rPr lang="ru-RU" dirty="0" smtClean="0">
                <a:solidFill>
                  <a:schemeClr val="tx2"/>
                </a:solidFill>
              </a:rPr>
              <a:t>обучения; </a:t>
            </a:r>
            <a:endParaRPr lang="ru-RU" dirty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baseline="0" dirty="0" smtClean="0">
                <a:solidFill>
                  <a:schemeClr val="tx2"/>
                </a:solidFill>
              </a:rPr>
              <a:t>         </a:t>
            </a:r>
            <a:r>
              <a:rPr lang="ru-RU" dirty="0" smtClean="0">
                <a:solidFill>
                  <a:schemeClr val="tx2"/>
                </a:solidFill>
              </a:rPr>
              <a:t>выявление </a:t>
            </a:r>
            <a:r>
              <a:rPr lang="ru-RU" dirty="0">
                <a:solidFill>
                  <a:schemeClr val="tx2"/>
                </a:solidFill>
              </a:rPr>
              <a:t>особых образовательных потребностей детей с ограниченными возможностями здоровья, обусловленных недостатками в их физическом и (или) психическом развитии и осуществление индивидуально-ориентированной </a:t>
            </a:r>
            <a:r>
              <a:rPr lang="ru-RU" dirty="0" err="1">
                <a:solidFill>
                  <a:schemeClr val="tx2"/>
                </a:solidFill>
              </a:rPr>
              <a:t>психолого-медико-педагогической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помощи. </a:t>
            </a:r>
            <a:endParaRPr lang="ru-RU" dirty="0">
              <a:solidFill>
                <a:schemeClr val="tx2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3188"/>
          </a:xfrm>
        </p:spPr>
        <p:txBody>
          <a:bodyPr>
            <a:normAutofit/>
          </a:bodyPr>
          <a:lstStyle/>
          <a:p>
            <a:r>
              <a:rPr lang="ru-RU" sz="6000" i="1" dirty="0" smtClean="0">
                <a:solidFill>
                  <a:schemeClr val="tx2"/>
                </a:solidFill>
              </a:rPr>
              <a:t>Когда </a:t>
            </a:r>
            <a:r>
              <a:rPr lang="ru-RU" sz="6000" i="1" dirty="0">
                <a:solidFill>
                  <a:schemeClr val="tx2"/>
                </a:solidFill>
              </a:rPr>
              <a:t>может </a:t>
            </a:r>
            <a:r>
              <a:rPr lang="ru-RU" sz="6000" i="1" dirty="0" smtClean="0">
                <a:solidFill>
                  <a:schemeClr val="tx2"/>
                </a:solidFill>
              </a:rPr>
              <a:t>помочь</a:t>
            </a:r>
            <a:br>
              <a:rPr lang="ru-RU" sz="6000" i="1" dirty="0" smtClean="0">
                <a:solidFill>
                  <a:schemeClr val="tx2"/>
                </a:solidFill>
              </a:rPr>
            </a:br>
            <a:r>
              <a:rPr lang="ru-RU" sz="6000" i="1" dirty="0" smtClean="0">
                <a:solidFill>
                  <a:schemeClr val="tx2"/>
                </a:solidFill>
              </a:rPr>
              <a:t> </a:t>
            </a:r>
            <a:r>
              <a:rPr lang="ru-RU" sz="6000" b="1" i="1" dirty="0" smtClean="0">
                <a:solidFill>
                  <a:schemeClr val="tx2"/>
                </a:solidFill>
              </a:rPr>
              <a:t>школьный</a:t>
            </a:r>
            <a:br>
              <a:rPr lang="ru-RU" sz="6000" b="1" i="1" dirty="0" smtClean="0">
                <a:solidFill>
                  <a:schemeClr val="tx2"/>
                </a:solidFill>
              </a:rPr>
            </a:br>
            <a:r>
              <a:rPr lang="ru-RU" sz="6000" b="1" i="1" dirty="0" smtClean="0">
                <a:solidFill>
                  <a:schemeClr val="tx2"/>
                </a:solidFill>
              </a:rPr>
              <a:t> </a:t>
            </a:r>
            <a:r>
              <a:rPr lang="ru-RU" sz="6000" b="1" i="1" dirty="0">
                <a:solidFill>
                  <a:schemeClr val="tx2"/>
                </a:solidFill>
              </a:rPr>
              <a:t>психолог</a:t>
            </a:r>
            <a:r>
              <a:rPr lang="ru-RU" sz="6000" i="1" dirty="0">
                <a:solidFill>
                  <a:schemeClr val="tx2"/>
                </a:solidFill>
              </a:rPr>
              <a:t>?</a:t>
            </a:r>
            <a:endParaRPr lang="ru-RU" sz="6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endParaRPr lang="ru-RU" dirty="0"/>
          </a:p>
          <a:p>
            <a:pPr algn="ctr">
              <a:buNone/>
            </a:pPr>
            <a:r>
              <a:rPr lang="ru-RU" sz="4800" b="1" dirty="0">
                <a:solidFill>
                  <a:schemeClr val="tx2"/>
                </a:solidFill>
              </a:rPr>
              <a:t>Поводом для обращений к педагогу-психологу служат следующие психологические трудности: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916</Words>
  <Application>Microsoft Office PowerPoint</Application>
  <PresentationFormat>Экран (4:3)</PresentationFormat>
  <Paragraphs>127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                  Как работает   школьный психолог?  </vt:lpstr>
      <vt:lpstr> Психологическая профилактика предусматривает: </vt:lpstr>
      <vt:lpstr>Психологическое просвещение  предусматривает :  </vt:lpstr>
      <vt:lpstr> Психологическая диагностика  предусматривает:</vt:lpstr>
      <vt:lpstr> Развивающая и коррекционная работа:  </vt:lpstr>
      <vt:lpstr> Психологическое консультирование предусматривает деятельность по:  </vt:lpstr>
      <vt:lpstr> Психологическое сопровождение ФГОС предусматривает деятельность по:  </vt:lpstr>
      <vt:lpstr>Когда может помочь  школьный  психолог?</vt:lpstr>
      <vt:lpstr>Слайд 9</vt:lpstr>
      <vt:lpstr>1. Проблемы, связанные с познавательными способностями школьников:  </vt:lpstr>
      <vt:lpstr>2. Поведенческие проблемы:  </vt:lpstr>
      <vt:lpstr>3. Эмоциональные и личностные проблемы: </vt:lpstr>
      <vt:lpstr>4. Проблемы мотивации:  </vt:lpstr>
      <vt:lpstr>5. Проблемы общения:</vt:lpstr>
      <vt:lpstr> 6. Проблемы межличностного взаимодействия:  </vt:lpstr>
      <vt:lpstr>   7. Проблемы семейного взаимодействия:   </vt:lpstr>
      <vt:lpstr>8. Трудности, связанные с самоопределением: </vt:lpstr>
      <vt:lpstr> ПСИХОЛОГ  ОБЯЗАН:  </vt:lpstr>
      <vt:lpstr>Слайд 19</vt:lpstr>
      <vt:lpstr>Слайд 20</vt:lpstr>
      <vt:lpstr>Слайд 21</vt:lpstr>
      <vt:lpstr>Слайд 22</vt:lpstr>
      <vt:lpstr>Федеральный закон от 29.12.2012 N 273-ФЗ (ред. от 23.07.2013) "Об образовании в Российской Федерации"  </vt:lpstr>
      <vt:lpstr>Жду Вас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Как работает  школьный психолог?  </dc:title>
  <dc:creator>User</dc:creator>
  <cp:lastModifiedBy>User</cp:lastModifiedBy>
  <cp:revision>33</cp:revision>
  <dcterms:created xsi:type="dcterms:W3CDTF">2014-03-28T05:47:07Z</dcterms:created>
  <dcterms:modified xsi:type="dcterms:W3CDTF">2016-06-06T02:32:12Z</dcterms:modified>
</cp:coreProperties>
</file>