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74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1" r:id="rId17"/>
    <p:sldId id="272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30.03.2017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rusacademedu.ru/" TargetMode="External"/><Relationship Id="rId2" Type="http://schemas.openxmlformats.org/officeDocument/2006/relationships/hyperlink" Target="http://www.predmetconcept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UMO@raop.ru" TargetMode="External"/><Relationship Id="rId4" Type="http://schemas.openxmlformats.org/officeDocument/2006/relationships/hyperlink" Target="http://www.fgosreestr.ru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sedu.center/26-prof-edu/455-kak-stat-pedagogom-professionalnogo-obrazovaniya.html" TargetMode="External"/><Relationship Id="rId2" Type="http://schemas.openxmlformats.org/officeDocument/2006/relationships/hyperlink" Target="http://rusedu.center/27-dop-edu/454-kak-stat-pedagogom-dopolnitelnogo-obrazovaniy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rao.ru/files/fck/File/evtushenko/PS_18_10_2013.do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500307"/>
            <a:ext cx="8458200" cy="35754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«Методика работы с профессиональным стандартом как инструментом самоанализа педагога»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357298"/>
            <a:ext cx="8458200" cy="642942"/>
          </a:xfrm>
        </p:spPr>
        <p:txBody>
          <a:bodyPr/>
          <a:lstStyle/>
          <a:p>
            <a:pPr algn="ctr"/>
            <a:r>
              <a:rPr lang="ru-RU" dirty="0" smtClean="0"/>
              <a:t>Педсовет по теме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564499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2017 год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УРОВЕНЬ КВАЛИФИКАЦИИ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Дифференцированные уровни квалификации</a:t>
            </a:r>
            <a:r>
              <a:rPr lang="ru-RU" dirty="0" smtClean="0"/>
              <a:t> рассматриваются как уровни профессионального развития педагога.</a:t>
            </a:r>
          </a:p>
          <a:p>
            <a:pPr>
              <a:buNone/>
            </a:pPr>
            <a:r>
              <a:rPr lang="ru-RU" b="1" dirty="0" smtClean="0"/>
              <a:t>   Дифференциация уровней квалификации</a:t>
            </a:r>
            <a:r>
              <a:rPr lang="ru-RU" dirty="0" smtClean="0"/>
              <a:t> предполагает </a:t>
            </a:r>
            <a:r>
              <a:rPr lang="ru-RU" b="1" dirty="0" smtClean="0"/>
              <a:t>дифференциацию уровня сложности и качества</a:t>
            </a:r>
            <a:r>
              <a:rPr lang="ru-RU" dirty="0" smtClean="0"/>
              <a:t> решения профессиональных (функциональных)</a:t>
            </a:r>
            <a:r>
              <a:rPr lang="ru-RU" b="1" dirty="0" smtClean="0"/>
              <a:t> задач,</a:t>
            </a:r>
            <a:r>
              <a:rPr lang="ru-RU" dirty="0" smtClean="0"/>
              <a:t> стоящих перед работником, зафиксированных в профессиональном стандарте педагога.</a:t>
            </a:r>
          </a:p>
          <a:p>
            <a:pPr>
              <a:buNone/>
            </a:pPr>
            <a:r>
              <a:rPr lang="ru-RU" dirty="0" smtClean="0"/>
              <a:t>   При определении должностей обязанностей работников смотрим Письмо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12.02.2016 N 09-ПГ-МОН-814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Коды в профессиональных стандартах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Код 01. Образование</a:t>
            </a:r>
          </a:p>
          <a:p>
            <a:pPr>
              <a:buNone/>
            </a:pPr>
            <a:r>
              <a:rPr lang="ru-RU" dirty="0" smtClean="0"/>
              <a:t>(02. - Здравоохранение, 03. - Социальное обслуживание, 05. - Физкультура и спорт и т.д.)</a:t>
            </a:r>
          </a:p>
          <a:p>
            <a:pPr>
              <a:buNone/>
            </a:pPr>
            <a:r>
              <a:rPr lang="ru-RU" dirty="0" smtClean="0"/>
              <a:t>Код 01.001. Педагог (педагогическая деятельность в сфере дошкольного, начального общего, основного общего, среднего общего образования) (воспитатель, учитель).Приказ Минтруда России N 544н от 18.10.2013.</a:t>
            </a:r>
          </a:p>
          <a:p>
            <a:pPr>
              <a:buNone/>
            </a:pPr>
            <a:r>
              <a:rPr lang="ru-RU" dirty="0" smtClean="0"/>
              <a:t>Код 01.002. Педагог-психолог (психолог в сфере образования). Приказ Минтруда России N 514н от 24.07.2015.</a:t>
            </a:r>
          </a:p>
          <a:p>
            <a:pPr>
              <a:buNone/>
            </a:pPr>
            <a:r>
              <a:rPr lang="ru-RU" dirty="0" smtClean="0"/>
              <a:t>Код 01.003. Педагог дополнительного образования детей и взрослых. Приказ Минтруда России N 613н от 08.09.2015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 профессиональной деятельности (ВПД)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совокупность обобщенных трудовых функций, имеющих близкий характер, результаты и условия труда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Обобщенная трудовая функция (ОТФ) - совокупность связанных между собой трудовых функций, сложившаяся в результате разделения труда в конкретном производственном процессе</a:t>
            </a:r>
            <a:endParaRPr lang="ru-RU" b="1" dirty="0" smtClean="0"/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По каждой ОТФ в ПС приводятся: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Уровень квалификации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Возможные наименования должностей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Требования к образованию и обучению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Требования к опыту практической работы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Особые условия допуска к работе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Связь с действующими классификаторами</a:t>
            </a:r>
          </a:p>
          <a:p>
            <a:pPr>
              <a:buNone/>
            </a:pPr>
            <a:r>
              <a:rPr lang="ru-RU" b="1" dirty="0" smtClean="0"/>
              <a:t>По каждой ТФ в ПС приводятся: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Трудовые действия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Необходимые умения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Необходимые знания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чего нужен профессиональный стандарт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b="1" dirty="0" smtClean="0"/>
              <a:t>Инструмент реализации стратегии образования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/>
              <a:t>Объективный измеритель квалификации педагога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/>
              <a:t>Инструмент повышения качества образования и выхода отечественного образования на международный уровень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/>
              <a:t>При приеме на работу в образовательную организацию, заключении трудовых договоров, разработке должностных инструкций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/>
              <a:t>У</a:t>
            </a:r>
            <a:r>
              <a:rPr lang="ru-RU" sz="1800" b="1" dirty="0" smtClean="0"/>
              <a:t>становлении </a:t>
            </a:r>
            <a:r>
              <a:rPr lang="ru-RU" sz="1800" b="1" dirty="0" smtClean="0"/>
              <a:t>систем оплаты труда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/>
              <a:t>При проведении аттестации кадров образовательных организаций региональными органами исполнительной власти, осуществляющими управление в сфере образования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/>
              <a:t>При проведении аттестации кадров самими образовательными организациями в случае предоставления им соответствующих полномочий</a:t>
            </a:r>
          </a:p>
          <a:p>
            <a:pPr>
              <a:buNone/>
            </a:pP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Новые компетенции профессионального стандарта: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Работа с одаренными учащимися</a:t>
            </a:r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Работа в условиях реализации программ инклюзивного образования</a:t>
            </a:r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Преподавание русского языка учащимся, для которых он не является родным</a:t>
            </a:r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Работа с учащимися, имеющими проблемы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в развитии</a:t>
            </a:r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Работа с </a:t>
            </a:r>
            <a:r>
              <a:rPr lang="ru-RU" dirty="0" err="1" smtClean="0"/>
              <a:t>девиантными</a:t>
            </a:r>
            <a:r>
              <a:rPr lang="ru-RU" dirty="0" smtClean="0"/>
              <a:t>, зависимыми, социально запущенными детьми, в том числе с отклонениями в социальном поведении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i="1" dirty="0" smtClean="0"/>
              <a:t>Цитата из презентации:</a:t>
            </a:r>
            <a:r>
              <a:rPr lang="ru-RU" sz="2400" dirty="0" smtClean="0"/>
              <a:t> В.С. </a:t>
            </a:r>
            <a:r>
              <a:rPr lang="ru-RU" sz="2400" dirty="0" err="1" smtClean="0"/>
              <a:t>Басюк</a:t>
            </a:r>
            <a:r>
              <a:rPr lang="ru-RU" sz="2400" dirty="0" smtClean="0"/>
              <a:t> (РАО) Современные организационные механизмы и ресурсы обновления содержания общего образования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1428736"/>
            <a:ext cx="8286808" cy="506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Полезные ссылки для работы с профессиональными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стандартами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http://</a:t>
            </a:r>
            <a:r>
              <a:rPr lang="en-US" dirty="0" err="1" smtClean="0"/>
              <a:t>профстандартпедагога.рф</a:t>
            </a:r>
            <a:endParaRPr lang="ru-RU" dirty="0" smtClean="0"/>
          </a:p>
          <a:p>
            <a:pPr lvl="0"/>
            <a:r>
              <a:rPr lang="en-US" dirty="0" smtClean="0">
                <a:hlinkClick r:id="rId2"/>
              </a:rPr>
              <a:t>http://www.predmetconcept.ru/</a:t>
            </a:r>
            <a:endParaRPr lang="ru-RU" dirty="0" smtClean="0"/>
          </a:p>
          <a:p>
            <a:pPr lvl="0"/>
            <a:r>
              <a:rPr lang="en-US" dirty="0" smtClean="0">
                <a:hlinkClick r:id="rId3"/>
              </a:rPr>
              <a:t>http://rusacademedu.ru/</a:t>
            </a:r>
            <a:endParaRPr lang="ru-RU" dirty="0" smtClean="0"/>
          </a:p>
          <a:p>
            <a:pPr lvl="0"/>
            <a:r>
              <a:rPr lang="en-US" dirty="0" smtClean="0">
                <a:hlinkClick r:id="rId4"/>
              </a:rPr>
              <a:t>www.fgosreestr.ru/</a:t>
            </a:r>
            <a:endParaRPr lang="ru-RU" dirty="0" smtClean="0"/>
          </a:p>
          <a:p>
            <a:pPr lvl="0"/>
            <a:r>
              <a:rPr lang="en-US" dirty="0" smtClean="0">
                <a:hlinkClick r:id="rId5"/>
              </a:rPr>
              <a:t>UMO@raop.ru</a:t>
            </a:r>
            <a:endParaRPr lang="ru-RU" dirty="0" smtClean="0"/>
          </a:p>
          <a:p>
            <a:pPr lvl="0"/>
            <a:r>
              <a:rPr lang="en-US" dirty="0" err="1" smtClean="0"/>
              <a:t>Национальное</a:t>
            </a:r>
            <a:r>
              <a:rPr lang="en-US" dirty="0" smtClean="0"/>
              <a:t> </a:t>
            </a:r>
            <a:r>
              <a:rPr lang="en-US" dirty="0" err="1" smtClean="0"/>
              <a:t>агентство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развитию</a:t>
            </a:r>
            <a:r>
              <a:rPr lang="en-US" dirty="0" smtClean="0"/>
              <a:t> </a:t>
            </a:r>
            <a:r>
              <a:rPr lang="en-US" dirty="0" err="1" smtClean="0"/>
              <a:t>квалификаций</a:t>
            </a:r>
            <a:r>
              <a:rPr lang="en-US" dirty="0" smtClean="0"/>
              <a:t> </a:t>
            </a:r>
            <a:r>
              <a:rPr lang="en-US" u="sng" dirty="0" smtClean="0"/>
              <a:t>nark</a:t>
            </a:r>
            <a:r>
              <a:rPr lang="ru-RU" u="sng" dirty="0" smtClean="0"/>
              <a:t>-</a:t>
            </a:r>
            <a:r>
              <a:rPr lang="en-US" u="sng" dirty="0" err="1" smtClean="0"/>
              <a:t>rspp</a:t>
            </a:r>
            <a:r>
              <a:rPr lang="ru-RU" u="sng" dirty="0" smtClean="0"/>
              <a:t>.</a:t>
            </a:r>
            <a:r>
              <a:rPr lang="en-US" u="sng" dirty="0" err="1" smtClean="0"/>
              <a:t>ru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Изучить терминологию, нормативно – правовой и информационный комплекс, обеспечивающий внедрение ПСП.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Проанализировать основные характеристики ПСП, изучить методические материалы по учету требований ПС при приеме на работу, аттестации педагогических работников.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 основе федеральных и региональных требований ПСП разработать и внедрить в педагогическую деятельность модель введения ПСП на уровне ОО.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Почему работа с профессиональным стандартом сегодня актуальна для методической работы?</a:t>
            </a:r>
          </a:p>
          <a:p>
            <a:pPr>
              <a:buNone/>
            </a:pPr>
            <a:r>
              <a:rPr lang="ru-RU" dirty="0" smtClean="0"/>
              <a:t>     Что до сих пор </a:t>
            </a:r>
            <a:r>
              <a:rPr lang="ru-RU" dirty="0" smtClean="0"/>
              <a:t>является непонятным </a:t>
            </a:r>
            <a:r>
              <a:rPr lang="ru-RU" dirty="0" smtClean="0"/>
              <a:t>в профессиональном стандарте как документе (в его назначении, содержании, сфере применения, способах применения)?</a:t>
            </a:r>
          </a:p>
          <a:p>
            <a:pPr>
              <a:buNone/>
            </a:pPr>
            <a:r>
              <a:rPr lang="ru-RU" dirty="0" smtClean="0"/>
              <a:t>     Как научиться пользоваться профессиональным стандартом как инструментом профессионального развития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571472" y="1357298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571472" y="2786058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71472" y="4786322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Общая характеристика профессионального стандарта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500034" y="1857364"/>
            <a:ext cx="1000132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1785926"/>
            <a:ext cx="6715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2"/>
                </a:solidFill>
              </a:rPr>
              <a:t>Профессиональный стандарт </a:t>
            </a:r>
            <a:r>
              <a:rPr lang="ru-RU" b="1" dirty="0" smtClean="0"/>
              <a:t>– это рамочный документ, в котором определяются единые требования к квалификации работников, выполняющих определенный вид деятельности, действующий на всей территории Российской Федерации.</a:t>
            </a:r>
          </a:p>
          <a:p>
            <a:pPr algn="just"/>
            <a:endParaRPr lang="ru-RU" b="1" dirty="0" smtClean="0"/>
          </a:p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500034" y="4214818"/>
            <a:ext cx="1000132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14480" y="3786189"/>
            <a:ext cx="67151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Общенациональная рамка стандарта педагога может быть дополнена региональными требованиями, внутренним стандартом образовательной организации</a:t>
            </a:r>
          </a:p>
          <a:p>
            <a:pPr algn="just"/>
            <a:r>
              <a:rPr lang="ru-RU" b="1" dirty="0" smtClean="0"/>
              <a:t>в соответствии со спецификой реализуемых в ней образовательных программ</a:t>
            </a:r>
          </a:p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64360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dirty="0" smtClean="0"/>
              <a:t>       Во исполнение указа Президента Российской Федерации от 7 мая 2012 г. № 597 «О мероприятиях по реализации государственной социальной политики» Федеральным законом от 3 декабря 2012г. № 236-ФЗ «О внесении изменений в Трудовой кодекс Российской Федерации и статью 1 Федерального закона «О техническом регулировании» были внесены изменения и дополнения в Трудовой кодекс РФ, закрепившие в статье 195.1 новые понятия – «квалификация» и «профессиональный стандарт».</a:t>
            </a:r>
          </a:p>
          <a:p>
            <a:pPr>
              <a:buNone/>
            </a:pPr>
            <a:r>
              <a:rPr lang="ru-RU" sz="4500" dirty="0" smtClean="0"/>
              <a:t>       Во исполнение статьи 195.1 Трудового кодекса РФ и постановления Правительства РФ от 22 января 2013 г. № 23 «О Правилах разработки, утверждения и применения профессиональных стандартов» Министерством труда и социальной защиты РФ были разработаны следующие ведомственные нормативные правовые акты:</a:t>
            </a:r>
          </a:p>
          <a:p>
            <a:pPr>
              <a:buNone/>
            </a:pPr>
            <a:r>
              <a:rPr lang="ru-RU" sz="4500" dirty="0" smtClean="0"/>
              <a:t>     -приказ Минтруда России от 12 апреля 2013 г. № 147н «Об утверждении Макета профессионального стандарта» (зарегистрирован в Минюсте России 24 мая 2013 г. № 28489);</a:t>
            </a:r>
          </a:p>
          <a:p>
            <a:pPr>
              <a:buNone/>
            </a:pPr>
            <a:r>
              <a:rPr lang="ru-RU" sz="4500" dirty="0" smtClean="0"/>
              <a:t>     -приказ Минтруда России от 12 апреля 2013 г. № 148н «Об утверждении уровней квалификации в целях разработки проектов профессиональных стандартов» (зарегистрирован в Минюсте России 27 мая 2013 г. № 28534);</a:t>
            </a:r>
          </a:p>
          <a:p>
            <a:pPr>
              <a:buNone/>
            </a:pPr>
            <a:r>
              <a:rPr lang="ru-RU" sz="4500" dirty="0" smtClean="0"/>
              <a:t>     -приказ Минтруда России от 29 апреля 2013г. №170н «Об утверждении методических рекомендаций по разработке профессионального стандарта», который по заключению Минюста России от 23 июля 2013 г . № 01/66036-ЮЛ не нуждается в государственной регистрации.</a:t>
            </a:r>
          </a:p>
          <a:p>
            <a:pPr>
              <a:buNone/>
            </a:pPr>
            <a:r>
              <a:rPr lang="ru-RU" sz="4500" dirty="0" smtClean="0"/>
              <a:t>     Письмо </a:t>
            </a:r>
            <a:r>
              <a:rPr lang="ru-RU" sz="4500" dirty="0" err="1" smtClean="0"/>
              <a:t>Минобрнауки</a:t>
            </a:r>
            <a:r>
              <a:rPr lang="ru-RU" sz="4500" dirty="0" smtClean="0"/>
              <a:t> России от 02.11.2015 № АК-3192/06 «О </a:t>
            </a:r>
            <a:r>
              <a:rPr lang="ru-RU" sz="4500" dirty="0" err="1" smtClean="0"/>
              <a:t>пилотном</a:t>
            </a:r>
            <a:r>
              <a:rPr lang="ru-RU" sz="4500" dirty="0" smtClean="0"/>
              <a:t> введении профессиональных стандартов».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Разработка, утверждение и применение профессионального стандарта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500034" y="1785926"/>
            <a:ext cx="785818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500166" y="1500174"/>
            <a:ext cx="71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Разработка, утверждение и применение профессиональных стандартов - реформа, которая касается каждого работающего человека.</a:t>
            </a:r>
            <a:endParaRPr lang="ru-RU" b="1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571472" y="3286124"/>
            <a:ext cx="785818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71472" y="5143512"/>
            <a:ext cx="785818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571604" y="3286124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В сфере образования (Код 01.) разработано и утверждено 5 профессиональных стандартов, 3 из них уже действуют.</a:t>
            </a:r>
            <a:endParaRPr lang="ru-RU" b="1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71604" y="4929198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МОН РФ готовит изменения: 1) в профессиональный стандарт педагога, связанный с введением новых должностей; 2) в процедуры аттестации, связанные с созданием </a:t>
            </a:r>
            <a:r>
              <a:rPr lang="ru-RU" b="1" dirty="0" err="1" smtClean="0"/>
              <a:t>ЕФО-соответствия</a:t>
            </a:r>
            <a:r>
              <a:rPr lang="ru-RU" b="1" dirty="0" smtClean="0"/>
              <a:t> и </a:t>
            </a:r>
            <a:r>
              <a:rPr lang="ru-RU" b="1" dirty="0" err="1" smtClean="0"/>
              <a:t>ЕФО-категории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dirty="0" smtClean="0"/>
              <a:t>Минтрудом России были утверждены профессиональные стандарты в сфере </a:t>
            </a:r>
            <a:r>
              <a:rPr lang="ru-RU" sz="1800" dirty="0" smtClean="0"/>
              <a:t>образования.</a:t>
            </a:r>
            <a:r>
              <a:rPr lang="ru-RU" sz="1800" dirty="0" smtClean="0"/>
              <a:t> Федеральным институтом развития образования организовано профессиональное обсуждение профессионального стандарта руководителя образовательной организации.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«Педагог дополнительного образования детей и взрослых» (утвержден </a:t>
            </a:r>
            <a:r>
              <a:rPr lang="ru-RU" dirty="0" smtClean="0">
                <a:hlinkClick r:id="rId2"/>
              </a:rPr>
              <a:t>Приказом Минтруда России от 08.09.2015 № 613н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ru-RU" dirty="0" smtClean="0"/>
              <a:t>    «Педагог профессионального обучения, профессионального образования и дополнительного профессионального образования» (утвержден </a:t>
            </a:r>
            <a:r>
              <a:rPr lang="ru-RU" dirty="0" smtClean="0">
                <a:hlinkClick r:id="rId3"/>
              </a:rPr>
              <a:t>Приказом Минтруда России от 08.09.2015 № 608н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ru-RU" dirty="0" smtClean="0"/>
              <a:t>    Педагог (педагогическая деятельность в дошкольном, начальном общем, основном общем, среднем общем образовании) (воспитатель, учитель) (утвержден </a:t>
            </a:r>
            <a:r>
              <a:rPr lang="ru-RU" dirty="0" smtClean="0">
                <a:solidFill>
                  <a:schemeClr val="accent2"/>
                </a:solidFill>
              </a:rPr>
              <a:t>П</a:t>
            </a:r>
            <a:r>
              <a:rPr lang="ru-RU" dirty="0" smtClean="0">
                <a:hlinkClick r:id="rId4"/>
              </a:rPr>
              <a:t>риказом</a:t>
            </a:r>
            <a:r>
              <a:rPr lang="ru-RU" dirty="0" smtClean="0"/>
              <a:t> Минтруда России от 18.10.2013 № 544н).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07223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  </a:t>
            </a:r>
            <a:r>
              <a:rPr lang="ru-RU" sz="2400" dirty="0" smtClean="0"/>
              <a:t>Красноярский край вошел в число 21 </a:t>
            </a:r>
            <a:r>
              <a:rPr lang="ru-RU" sz="2400" dirty="0" err="1" smtClean="0"/>
              <a:t>стажировочной</a:t>
            </a:r>
            <a:r>
              <a:rPr lang="ru-RU" sz="2400" dirty="0" smtClean="0"/>
              <a:t> площадки по внедрению и апробации профессионального стандарта педагога.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   Модель введения </a:t>
            </a:r>
            <a:r>
              <a:rPr lang="ru-RU" sz="2400" dirty="0" err="1" smtClean="0"/>
              <a:t>профстандарта</a:t>
            </a:r>
            <a:r>
              <a:rPr lang="ru-RU" sz="2400" dirty="0" smtClean="0"/>
              <a:t>, созданная в Красноярском крае, предусматривает изменения на 3-х уровнях управления: региональном, муниципальном, уровне образовательной организации.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     В 2015 году министерством образования Красноярского края организована работа по корректировке региональных требований к профессиональной деятельности педагога при аттестации на первую и высшую квалификационную категорию по должностям «учитель», «воспитатель» в соответствии с профессиональным стандартом педагога. Данные региональные требования разработаны с учетом реализации федеральных государственных образовательных стандартов.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С чего начинаем ?</a:t>
            </a:r>
          </a:p>
          <a:p>
            <a:pPr marL="514350" indent="-514350">
              <a:buNone/>
            </a:pPr>
            <a:r>
              <a:rPr lang="ru-RU" dirty="0" smtClean="0"/>
              <a:t>Раскрыть основные понятия: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/>
              <a:t>профессиональный стандарт;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/>
              <a:t>квалификация;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/>
              <a:t>уровни квалификации;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/>
              <a:t>вид профессиональной деятельности;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/>
              <a:t>трудовая функция.</a:t>
            </a:r>
          </a:p>
          <a:p>
            <a:pPr>
              <a:buNone/>
            </a:pPr>
            <a:r>
              <a:rPr lang="ru-RU" b="1" dirty="0" smtClean="0"/>
              <a:t>Где находим нужную информацию?</a:t>
            </a:r>
          </a:p>
          <a:p>
            <a:pPr>
              <a:buNone/>
            </a:pPr>
            <a:r>
              <a:rPr lang="ru-RU" dirty="0" smtClean="0"/>
              <a:t>Трудовой Кодекс (ТК): статьи 195.1., 195.2., 195.3.</a:t>
            </a:r>
          </a:p>
          <a:p>
            <a:pPr>
              <a:buNone/>
            </a:pPr>
            <a:r>
              <a:rPr lang="ru-RU" dirty="0" smtClean="0"/>
              <a:t>Национальная рамка квалификаций</a:t>
            </a:r>
          </a:p>
          <a:p>
            <a:pPr>
              <a:buNone/>
            </a:pPr>
            <a:r>
              <a:rPr lang="ru-RU" dirty="0" smtClean="0"/>
              <a:t>№ 273 - ФЗ: статьи 46, 48, 76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300" dirty="0" smtClean="0"/>
              <a:t>Трудовой Кодекс: Статья 195.1. </a:t>
            </a:r>
            <a:br>
              <a:rPr lang="ru-RU" sz="3300" dirty="0" smtClean="0"/>
            </a:br>
            <a:r>
              <a:rPr lang="ru-RU" sz="3300" dirty="0" smtClean="0"/>
              <a:t>Понятия квалификации работника, профессионального стандарта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   Профессиональный стандарт</a:t>
            </a:r>
            <a:r>
              <a:rPr lang="ru-RU" dirty="0" smtClean="0"/>
              <a:t> - характеристика квалификации, необходимой работнику для осуществления определенного вида профессиональной деятельности,</a:t>
            </a:r>
            <a:r>
              <a:rPr lang="ru-RU" b="1" dirty="0" smtClean="0"/>
              <a:t> в том числе выполнения определенной трудовой функции.</a:t>
            </a:r>
            <a:endParaRPr lang="ru-RU" i="1" dirty="0" smtClean="0"/>
          </a:p>
          <a:p>
            <a:pPr>
              <a:buNone/>
            </a:pPr>
            <a:r>
              <a:rPr lang="ru-RU" b="1" dirty="0" smtClean="0"/>
              <a:t>   Квалификация работника</a:t>
            </a:r>
            <a:r>
              <a:rPr lang="ru-RU" dirty="0" smtClean="0"/>
              <a:t> - уровень знаний, умений, профессиональных навыков и опыта работы работника.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   Профессиональные стандарты разработаны и применяются согласно статье 195.2 и статье 195.3 Трудового кодекса Российской Федерации.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167</TotalTime>
  <Words>1012</Words>
  <PresentationFormat>Экран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«Методика работы с профессиональным стандартом как инструментом самоанализа педагога»  </vt:lpstr>
      <vt:lpstr>Слайд 2</vt:lpstr>
      <vt:lpstr>Общая характеристика профессионального стандарта </vt:lpstr>
      <vt:lpstr>Слайд 4</vt:lpstr>
      <vt:lpstr>Разработка, утверждение и применение профессионального стандарта </vt:lpstr>
      <vt:lpstr>Минтрудом России были утверждены профессиональные стандарты в сфере образования. Федеральным институтом развития образования организовано профессиональное обсуждение профессионального стандарта руководителя образовательной организации.</vt:lpstr>
      <vt:lpstr>Слайд 7</vt:lpstr>
      <vt:lpstr>Слайд 8</vt:lpstr>
      <vt:lpstr>Трудовой Кодекс: Статья 195.1.  Понятия квалификации работника, профессионального стандарта </vt:lpstr>
      <vt:lpstr>УРОВЕНЬ КВАЛИФИКАЦИИ </vt:lpstr>
      <vt:lpstr>Коды в профессиональных стандартах </vt:lpstr>
      <vt:lpstr>Вид профессиональной деятельности (ВПД) </vt:lpstr>
      <vt:lpstr>Слайд 13</vt:lpstr>
      <vt:lpstr> Для чего нужен профессиональный стандарт  </vt:lpstr>
      <vt:lpstr>Новые компетенции профессионального стандарта: </vt:lpstr>
      <vt:lpstr>Цитата из презентации: В.С. Басюк (РАО) Современные организационные механизмы и ресурсы обновления содержания общего образования </vt:lpstr>
      <vt:lpstr> Полезные ссылки для работы с профессиональными стандартами </vt:lpstr>
      <vt:lpstr>Решения: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«Методика работы с профессиональным стандартом как инструментом самоанализа педагога»  </dc:title>
  <dc:creator>Admin</dc:creator>
  <cp:lastModifiedBy>Admin</cp:lastModifiedBy>
  <cp:revision>19</cp:revision>
  <dcterms:created xsi:type="dcterms:W3CDTF">2017-03-29T06:50:25Z</dcterms:created>
  <dcterms:modified xsi:type="dcterms:W3CDTF">2017-03-30T05:09:39Z</dcterms:modified>
</cp:coreProperties>
</file>