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32CC5D8-9C8C-41B6-8BC6-BA55B3B379A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5C9A885-E4C7-4024-9D0B-76D51B1F2EE4}" type="datetimeFigureOut">
              <a:rPr lang="ru-RU" smtClean="0"/>
              <a:t>29.09.2016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916416" cy="2982193"/>
          </a:xfrm>
        </p:spPr>
        <p:txBody>
          <a:bodyPr/>
          <a:lstStyle/>
          <a:p>
            <a:r>
              <a:rPr lang="ru-RU" dirty="0" err="1" smtClean="0"/>
              <a:t>Окислительно</a:t>
            </a:r>
            <a:r>
              <a:rPr lang="ru-RU" dirty="0" smtClean="0"/>
              <a:t>-восстановительные реакции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733256"/>
            <a:ext cx="3128392" cy="625624"/>
          </a:xfrm>
        </p:spPr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74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7969696" cy="621216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Окислитель</a:t>
            </a:r>
          </a:p>
          <a:p>
            <a:r>
              <a:rPr lang="ru-RU" sz="6600" dirty="0" smtClean="0"/>
              <a:t>Восстановитель</a:t>
            </a:r>
          </a:p>
          <a:p>
            <a:r>
              <a:rPr lang="ru-RU" sz="6600" dirty="0" smtClean="0"/>
              <a:t>Окисление</a:t>
            </a:r>
          </a:p>
          <a:p>
            <a:r>
              <a:rPr lang="ru-RU" sz="6600" dirty="0" smtClean="0"/>
              <a:t>восстановление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9692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/>
          <a:lstStyle/>
          <a:p>
            <a:r>
              <a:rPr lang="en-US" sz="4400" dirty="0"/>
              <a:t>Fe(OH)</a:t>
            </a:r>
            <a:r>
              <a:rPr lang="en-US" sz="4400" baseline="-25000" dirty="0"/>
              <a:t>3 </a:t>
            </a:r>
            <a:r>
              <a:rPr lang="en-US" sz="4400" dirty="0"/>
              <a:t>+ HI =  FeI</a:t>
            </a:r>
            <a:r>
              <a:rPr lang="en-US" sz="4400" baseline="-25000" dirty="0"/>
              <a:t>2</a:t>
            </a:r>
            <a:r>
              <a:rPr lang="en-US" sz="4400" dirty="0"/>
              <a:t>  +  I</a:t>
            </a:r>
            <a:r>
              <a:rPr lang="en-US" sz="4400" baseline="-25000" dirty="0"/>
              <a:t>2</a:t>
            </a:r>
            <a:r>
              <a:rPr lang="en-US" sz="4400" dirty="0"/>
              <a:t>  +  H</a:t>
            </a:r>
            <a:r>
              <a:rPr lang="en-US" sz="4400" baseline="-25000" dirty="0"/>
              <a:t>2</a:t>
            </a:r>
            <a:r>
              <a:rPr lang="en-US" sz="4400" dirty="0"/>
              <a:t>O</a:t>
            </a:r>
            <a:endParaRPr lang="ru-RU" sz="4400" dirty="0"/>
          </a:p>
          <a:p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5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7897688" cy="5708104"/>
          </a:xfrm>
        </p:spPr>
        <p:txBody>
          <a:bodyPr>
            <a:normAutofit/>
          </a:bodyPr>
          <a:lstStyle/>
          <a:p>
            <a:r>
              <a:rPr lang="en-US" sz="2800" dirty="0"/>
              <a:t>KMnO</a:t>
            </a:r>
            <a:r>
              <a:rPr lang="en-US" sz="2800" baseline="-25000" dirty="0"/>
              <a:t>4</a:t>
            </a:r>
            <a:r>
              <a:rPr lang="en-US" sz="2800" dirty="0"/>
              <a:t>  +  NaNO</a:t>
            </a:r>
            <a:r>
              <a:rPr lang="en-US" sz="2800" baseline="-25000" dirty="0"/>
              <a:t>2</a:t>
            </a:r>
            <a:r>
              <a:rPr lang="en-US" sz="2800" dirty="0"/>
              <a:t> +  H</a:t>
            </a:r>
            <a:r>
              <a:rPr lang="en-US" sz="2800" baseline="-25000" dirty="0"/>
              <a:t>2</a:t>
            </a:r>
            <a:r>
              <a:rPr lang="en-US" sz="2800" dirty="0"/>
              <a:t>O= </a:t>
            </a:r>
            <a:r>
              <a:rPr lang="en-US" sz="2800" baseline="-25000" dirty="0"/>
              <a:t> </a:t>
            </a:r>
            <a:r>
              <a:rPr lang="en-US" sz="2800" dirty="0"/>
              <a:t>MnO</a:t>
            </a:r>
            <a:r>
              <a:rPr lang="en-US" sz="2800" baseline="-25000" dirty="0"/>
              <a:t>2</a:t>
            </a:r>
            <a:r>
              <a:rPr lang="en-US" sz="2800" dirty="0"/>
              <a:t> +  NaNO</a:t>
            </a:r>
            <a:r>
              <a:rPr lang="en-US" sz="2800" baseline="-25000" dirty="0"/>
              <a:t>3  </a:t>
            </a:r>
            <a:r>
              <a:rPr lang="en-US" sz="2800" dirty="0"/>
              <a:t>+  KOH </a:t>
            </a:r>
            <a:endParaRPr lang="ru-RU" sz="28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6031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548680"/>
            <a:ext cx="8041704" cy="5852120"/>
          </a:xfrm>
        </p:spPr>
        <p:txBody>
          <a:bodyPr/>
          <a:lstStyle/>
          <a:p>
            <a:endParaRPr lang="ru-RU" dirty="0"/>
          </a:p>
          <a:p>
            <a:r>
              <a:rPr lang="en-US" sz="3200" dirty="0"/>
              <a:t>KCrO</a:t>
            </a:r>
            <a:r>
              <a:rPr lang="en-US" sz="3200" baseline="-25000" dirty="0"/>
              <a:t>2</a:t>
            </a:r>
            <a:r>
              <a:rPr lang="en-US" sz="3200" dirty="0"/>
              <a:t> +Br</a:t>
            </a:r>
            <a:r>
              <a:rPr lang="en-US" sz="3200" baseline="-25000" dirty="0"/>
              <a:t>2</a:t>
            </a:r>
            <a:r>
              <a:rPr lang="en-US" sz="3200" dirty="0"/>
              <a:t> + KOH =  K</a:t>
            </a:r>
            <a:r>
              <a:rPr lang="en-US" sz="3200" baseline="-25000" dirty="0"/>
              <a:t>2</a:t>
            </a:r>
            <a:r>
              <a:rPr lang="en-US" sz="3200" dirty="0"/>
              <a:t>CrO</a:t>
            </a:r>
            <a:r>
              <a:rPr lang="en-US" sz="3200" baseline="-25000" dirty="0"/>
              <a:t>4 </a:t>
            </a:r>
            <a:r>
              <a:rPr lang="en-US" sz="3200" dirty="0"/>
              <a:t>+  </a:t>
            </a:r>
            <a:r>
              <a:rPr lang="en-US" sz="3200" dirty="0" err="1"/>
              <a:t>KBr</a:t>
            </a:r>
            <a:r>
              <a:rPr lang="en-US" sz="3200" dirty="0"/>
              <a:t> +   H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endParaRPr lang="ru-RU" sz="32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58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7825680" cy="5852120"/>
          </a:xfrm>
        </p:spPr>
        <p:txBody>
          <a:bodyPr/>
          <a:lstStyle/>
          <a:p>
            <a:endParaRPr lang="ru-RU" dirty="0"/>
          </a:p>
          <a:p>
            <a:r>
              <a:rPr lang="en-US" sz="3200" dirty="0"/>
              <a:t>Cu + HNO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r>
              <a:rPr lang="en-US" sz="3200" baseline="-25000" dirty="0"/>
              <a:t>(</a:t>
            </a:r>
            <a:r>
              <a:rPr lang="ru-RU" sz="3200" baseline="-25000" dirty="0" err="1"/>
              <a:t>конц</a:t>
            </a:r>
            <a:r>
              <a:rPr lang="en-US" sz="3200" baseline="-25000" dirty="0"/>
              <a:t>)</a:t>
            </a:r>
            <a:r>
              <a:rPr lang="en-US" sz="3200" dirty="0"/>
              <a:t> =  Cu(NO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  <a:r>
              <a:rPr lang="en-US" sz="3200" dirty="0"/>
              <a:t> + NO</a:t>
            </a:r>
            <a:r>
              <a:rPr lang="en-US" sz="3200" baseline="-25000" dirty="0"/>
              <a:t>2</a:t>
            </a:r>
            <a:r>
              <a:rPr lang="en-US" sz="3200" dirty="0"/>
              <a:t> +  H</a:t>
            </a:r>
            <a:r>
              <a:rPr lang="en-US" sz="3200" baseline="-25000" dirty="0"/>
              <a:t>2</a:t>
            </a:r>
            <a:r>
              <a:rPr lang="en-US" sz="3200" dirty="0"/>
              <a:t>O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2074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</a:t>
            </a:r>
            <a:r>
              <a:rPr lang="en-US" sz="3600" baseline="-25000" dirty="0"/>
              <a:t>2</a:t>
            </a:r>
            <a:r>
              <a:rPr lang="en-US" sz="3600" dirty="0"/>
              <a:t>  +   HNO</a:t>
            </a:r>
            <a:r>
              <a:rPr lang="en-US" sz="3600" baseline="-25000" dirty="0"/>
              <a:t>3</a:t>
            </a:r>
            <a:r>
              <a:rPr lang="en-US" sz="3600" dirty="0"/>
              <a:t> =   HIO</a:t>
            </a:r>
            <a:r>
              <a:rPr lang="en-US" sz="3600" baseline="-25000" dirty="0"/>
              <a:t>3 </a:t>
            </a:r>
            <a:r>
              <a:rPr lang="en-US" sz="3600" dirty="0"/>
              <a:t> +   NO</a:t>
            </a:r>
            <a:r>
              <a:rPr lang="en-US" sz="3600" baseline="-25000" dirty="0"/>
              <a:t>2  </a:t>
            </a:r>
            <a:r>
              <a:rPr lang="en-US" sz="3600" dirty="0"/>
              <a:t>+ 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  <a:endParaRPr lang="ru-RU" sz="3600" dirty="0"/>
          </a:p>
          <a:p>
            <a:r>
              <a:rPr lang="en-US" sz="3600" dirty="0"/>
              <a:t>HNO</a:t>
            </a:r>
            <a:r>
              <a:rPr lang="en-US" sz="3600" baseline="-25000" dirty="0"/>
              <a:t>3</a:t>
            </a:r>
            <a:r>
              <a:rPr lang="en-US" sz="3600" dirty="0"/>
              <a:t> </a:t>
            </a:r>
            <a:r>
              <a:rPr lang="en-US" sz="3600" baseline="-25000" dirty="0"/>
              <a:t>(</a:t>
            </a:r>
            <a:r>
              <a:rPr lang="ru-RU" sz="3600" baseline="-25000" dirty="0" err="1"/>
              <a:t>конц</a:t>
            </a:r>
            <a:r>
              <a:rPr lang="en-US" sz="3600" baseline="-25000" dirty="0"/>
              <a:t>)</a:t>
            </a:r>
            <a:r>
              <a:rPr lang="en-US" sz="3600" dirty="0"/>
              <a:t>  +  </a:t>
            </a:r>
            <a:r>
              <a:rPr lang="en-US" sz="3600" dirty="0" err="1"/>
              <a:t>HCl</a:t>
            </a:r>
            <a:r>
              <a:rPr lang="en-US" sz="3600" dirty="0"/>
              <a:t> =  Cl</a:t>
            </a:r>
            <a:r>
              <a:rPr lang="en-US" sz="3600" baseline="-25000" dirty="0"/>
              <a:t>2</a:t>
            </a:r>
            <a:r>
              <a:rPr lang="en-US" sz="3600" dirty="0"/>
              <a:t> + NO  + H</a:t>
            </a:r>
            <a:r>
              <a:rPr lang="en-US" sz="3600" baseline="-25000" dirty="0"/>
              <a:t>2</a:t>
            </a:r>
            <a:r>
              <a:rPr lang="en-US" sz="3600" dirty="0"/>
              <a:t>O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9602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</TotalTime>
  <Words>74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Окислительно-восстановительные реакции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Окислительно-восстановительные реакции</dc:title>
  <dc:creator>Сергей</dc:creator>
  <cp:lastModifiedBy>Сергей</cp:lastModifiedBy>
  <cp:revision>1</cp:revision>
  <dcterms:created xsi:type="dcterms:W3CDTF">2016-09-29T11:57:59Z</dcterms:created>
  <dcterms:modified xsi:type="dcterms:W3CDTF">2016-09-29T12:05:08Z</dcterms:modified>
</cp:coreProperties>
</file>