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66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91A0E-A649-4C2A-9184-7A48E3D4C034}" type="doc">
      <dgm:prSet loTypeId="urn:microsoft.com/office/officeart/2005/8/layout/default#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6B57C4D-2698-4028-9A36-BE858CF94AEB}">
      <dgm:prSet phldrT="[Текст]"/>
      <dgm:spPr/>
      <dgm:t>
        <a:bodyPr/>
        <a:lstStyle/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Пирометаллургический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8CEE5AFB-21A9-47E2-90D4-A97C9F4585E3}" type="parTrans" cxnId="{9279B8E7-2190-438C-84D0-FABBDF4480C9}">
      <dgm:prSet/>
      <dgm:spPr/>
      <dgm:t>
        <a:bodyPr/>
        <a:lstStyle/>
        <a:p>
          <a:endParaRPr lang="ru-RU"/>
        </a:p>
      </dgm:t>
    </dgm:pt>
    <dgm:pt modelId="{E3528DC5-655E-476E-9589-6883B037C5E2}" type="sibTrans" cxnId="{9279B8E7-2190-438C-84D0-FABBDF4480C9}">
      <dgm:prSet/>
      <dgm:spPr/>
      <dgm:t>
        <a:bodyPr/>
        <a:lstStyle/>
        <a:p>
          <a:endParaRPr lang="ru-RU"/>
        </a:p>
      </dgm:t>
    </dgm:pt>
    <dgm:pt modelId="{D5B1A07C-E62F-41FF-BAEB-F44A3A2E0937}">
      <dgm:prSet phldrT="[Текст]"/>
      <dgm:spPr/>
      <dgm:t>
        <a:bodyPr/>
        <a:lstStyle/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Гидрометаллургический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19FA2E2F-1F16-48A9-A4A3-AA5380D2ABA8}" type="parTrans" cxnId="{E9A3B26D-5D18-4968-9DFB-BFAA5CA36C91}">
      <dgm:prSet/>
      <dgm:spPr/>
      <dgm:t>
        <a:bodyPr/>
        <a:lstStyle/>
        <a:p>
          <a:endParaRPr lang="ru-RU"/>
        </a:p>
      </dgm:t>
    </dgm:pt>
    <dgm:pt modelId="{03BBEEC2-9600-4471-A8DC-BE6CE5BFB7DE}" type="sibTrans" cxnId="{E9A3B26D-5D18-4968-9DFB-BFAA5CA36C91}">
      <dgm:prSet/>
      <dgm:spPr/>
      <dgm:t>
        <a:bodyPr/>
        <a:lstStyle/>
        <a:p>
          <a:endParaRPr lang="ru-RU"/>
        </a:p>
      </dgm:t>
    </dgm:pt>
    <dgm:pt modelId="{B1520F7D-3873-46B7-9182-84226F21691E}">
      <dgm:prSet phldrT="[Текст]"/>
      <dgm:spPr/>
      <dgm:t>
        <a:bodyPr/>
        <a:lstStyle/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Электрометаллургический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DB49FDB6-71D6-460E-AC7A-1FB78EB6D7CC}" type="parTrans" cxnId="{C5423A00-08D2-4A6E-89F7-D75F5F18327F}">
      <dgm:prSet/>
      <dgm:spPr/>
      <dgm:t>
        <a:bodyPr/>
        <a:lstStyle/>
        <a:p>
          <a:endParaRPr lang="ru-RU"/>
        </a:p>
      </dgm:t>
    </dgm:pt>
    <dgm:pt modelId="{B536CEE2-7973-407B-B4B7-BE4723037708}" type="sibTrans" cxnId="{C5423A00-08D2-4A6E-89F7-D75F5F18327F}">
      <dgm:prSet/>
      <dgm:spPr/>
      <dgm:t>
        <a:bodyPr/>
        <a:lstStyle/>
        <a:p>
          <a:endParaRPr lang="ru-RU"/>
        </a:p>
      </dgm:t>
    </dgm:pt>
    <dgm:pt modelId="{3B4E272E-684F-47D3-BAC6-C721F80698DC}">
      <dgm:prSet phldrT="[Текст]"/>
      <dgm:spPr/>
      <dgm:t>
        <a:bodyPr/>
        <a:lstStyle/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endParaRPr lang="ru-RU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Металлотермия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4E42105A-B8A9-4B5C-8DBD-2AA00FF238EE}" type="parTrans" cxnId="{DB77ABA8-AB59-4158-91FD-6911C5936CD1}">
      <dgm:prSet/>
      <dgm:spPr/>
      <dgm:t>
        <a:bodyPr/>
        <a:lstStyle/>
        <a:p>
          <a:endParaRPr lang="ru-RU"/>
        </a:p>
      </dgm:t>
    </dgm:pt>
    <dgm:pt modelId="{6315F96D-7358-463F-A07F-DDB2A42289A9}" type="sibTrans" cxnId="{DB77ABA8-AB59-4158-91FD-6911C5936CD1}">
      <dgm:prSet/>
      <dgm:spPr/>
      <dgm:t>
        <a:bodyPr/>
        <a:lstStyle/>
        <a:p>
          <a:endParaRPr lang="ru-RU"/>
        </a:p>
      </dgm:t>
    </dgm:pt>
    <dgm:pt modelId="{D588AE5A-D348-47DC-BA11-CBF741D9C527}" type="pres">
      <dgm:prSet presAssocID="{08D91A0E-A649-4C2A-9184-7A48E3D4C0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C4259-193D-46A8-BED0-53C354B549A9}" type="pres">
      <dgm:prSet presAssocID="{B6B57C4D-2698-4028-9A36-BE858CF94AEB}" presName="node" presStyleLbl="node1" presStyleIdx="0" presStyleCnt="4" custLinFactNeighborX="2175" custLinFactNeighborY="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81A6D-93BD-4336-998C-7BC254C0D61F}" type="pres">
      <dgm:prSet presAssocID="{E3528DC5-655E-476E-9589-6883B037C5E2}" presName="sibTrans" presStyleCnt="0"/>
      <dgm:spPr/>
    </dgm:pt>
    <dgm:pt modelId="{9771D763-55AB-403E-8AF7-BE9E7D5CD73C}" type="pres">
      <dgm:prSet presAssocID="{D5B1A07C-E62F-41FF-BAEB-F44A3A2E0937}" presName="node" presStyleLbl="node1" presStyleIdx="1" presStyleCnt="4" custLinFactNeighborX="-3595" custLinFactNeighborY="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5A7D-6AC4-4D55-988C-E262359BA7C1}" type="pres">
      <dgm:prSet presAssocID="{03BBEEC2-9600-4471-A8DC-BE6CE5BFB7DE}" presName="sibTrans" presStyleCnt="0"/>
      <dgm:spPr/>
    </dgm:pt>
    <dgm:pt modelId="{FD6FDF20-823D-4A92-9A99-3F3436C2BA6A}" type="pres">
      <dgm:prSet presAssocID="{B1520F7D-3873-46B7-9182-84226F2169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1CA1A-1DB2-44BC-9539-D7BB0A2E36A4}" type="pres">
      <dgm:prSet presAssocID="{B536CEE2-7973-407B-B4B7-BE4723037708}" presName="sibTrans" presStyleCnt="0"/>
      <dgm:spPr/>
    </dgm:pt>
    <dgm:pt modelId="{63AFC8AC-DEFD-453A-B899-B492F18A2945}" type="pres">
      <dgm:prSet presAssocID="{3B4E272E-684F-47D3-BAC6-C721F80698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5B532-BB7C-46F0-9C44-296931DFE22F}" type="presOf" srcId="{B1520F7D-3873-46B7-9182-84226F21691E}" destId="{FD6FDF20-823D-4A92-9A99-3F3436C2BA6A}" srcOrd="0" destOrd="0" presId="urn:microsoft.com/office/officeart/2005/8/layout/default#1"/>
    <dgm:cxn modelId="{6B5DDF31-77CB-4B12-8F77-465C2162D666}" type="presOf" srcId="{3B4E272E-684F-47D3-BAC6-C721F80698DC}" destId="{63AFC8AC-DEFD-453A-B899-B492F18A2945}" srcOrd="0" destOrd="0" presId="urn:microsoft.com/office/officeart/2005/8/layout/default#1"/>
    <dgm:cxn modelId="{9279B8E7-2190-438C-84D0-FABBDF4480C9}" srcId="{08D91A0E-A649-4C2A-9184-7A48E3D4C034}" destId="{B6B57C4D-2698-4028-9A36-BE858CF94AEB}" srcOrd="0" destOrd="0" parTransId="{8CEE5AFB-21A9-47E2-90D4-A97C9F4585E3}" sibTransId="{E3528DC5-655E-476E-9589-6883B037C5E2}"/>
    <dgm:cxn modelId="{E9A3B26D-5D18-4968-9DFB-BFAA5CA36C91}" srcId="{08D91A0E-A649-4C2A-9184-7A48E3D4C034}" destId="{D5B1A07C-E62F-41FF-BAEB-F44A3A2E0937}" srcOrd="1" destOrd="0" parTransId="{19FA2E2F-1F16-48A9-A4A3-AA5380D2ABA8}" sibTransId="{03BBEEC2-9600-4471-A8DC-BE6CE5BFB7DE}"/>
    <dgm:cxn modelId="{20D1B404-6405-4C6B-B4D4-1909D8A3B53C}" type="presOf" srcId="{D5B1A07C-E62F-41FF-BAEB-F44A3A2E0937}" destId="{9771D763-55AB-403E-8AF7-BE9E7D5CD73C}" srcOrd="0" destOrd="0" presId="urn:microsoft.com/office/officeart/2005/8/layout/default#1"/>
    <dgm:cxn modelId="{21367115-E0D7-4484-A238-FBEA610BD887}" type="presOf" srcId="{B6B57C4D-2698-4028-9A36-BE858CF94AEB}" destId="{D5BC4259-193D-46A8-BED0-53C354B549A9}" srcOrd="0" destOrd="0" presId="urn:microsoft.com/office/officeart/2005/8/layout/default#1"/>
    <dgm:cxn modelId="{C5423A00-08D2-4A6E-89F7-D75F5F18327F}" srcId="{08D91A0E-A649-4C2A-9184-7A48E3D4C034}" destId="{B1520F7D-3873-46B7-9182-84226F21691E}" srcOrd="2" destOrd="0" parTransId="{DB49FDB6-71D6-460E-AC7A-1FB78EB6D7CC}" sibTransId="{B536CEE2-7973-407B-B4B7-BE4723037708}"/>
    <dgm:cxn modelId="{5B62955F-4192-4C36-9405-0BF316D8A533}" type="presOf" srcId="{08D91A0E-A649-4C2A-9184-7A48E3D4C034}" destId="{D588AE5A-D348-47DC-BA11-CBF741D9C527}" srcOrd="0" destOrd="0" presId="urn:microsoft.com/office/officeart/2005/8/layout/default#1"/>
    <dgm:cxn modelId="{DB77ABA8-AB59-4158-91FD-6911C5936CD1}" srcId="{08D91A0E-A649-4C2A-9184-7A48E3D4C034}" destId="{3B4E272E-684F-47D3-BAC6-C721F80698DC}" srcOrd="3" destOrd="0" parTransId="{4E42105A-B8A9-4B5C-8DBD-2AA00FF238EE}" sibTransId="{6315F96D-7358-463F-A07F-DDB2A42289A9}"/>
    <dgm:cxn modelId="{C66B1940-7915-4E4F-8185-D540D39DC7D7}" type="presParOf" srcId="{D588AE5A-D348-47DC-BA11-CBF741D9C527}" destId="{D5BC4259-193D-46A8-BED0-53C354B549A9}" srcOrd="0" destOrd="0" presId="urn:microsoft.com/office/officeart/2005/8/layout/default#1"/>
    <dgm:cxn modelId="{B85038A7-25CE-4A49-9313-1F24D32B5B84}" type="presParOf" srcId="{D588AE5A-D348-47DC-BA11-CBF741D9C527}" destId="{E5981A6D-93BD-4336-998C-7BC254C0D61F}" srcOrd="1" destOrd="0" presId="urn:microsoft.com/office/officeart/2005/8/layout/default#1"/>
    <dgm:cxn modelId="{3C163599-458B-4785-B9AC-5953906D27A3}" type="presParOf" srcId="{D588AE5A-D348-47DC-BA11-CBF741D9C527}" destId="{9771D763-55AB-403E-8AF7-BE9E7D5CD73C}" srcOrd="2" destOrd="0" presId="urn:microsoft.com/office/officeart/2005/8/layout/default#1"/>
    <dgm:cxn modelId="{A4188455-898D-4A52-8B06-0270BF9F24CA}" type="presParOf" srcId="{D588AE5A-D348-47DC-BA11-CBF741D9C527}" destId="{C2F05A7D-6AC4-4D55-988C-E262359BA7C1}" srcOrd="3" destOrd="0" presId="urn:microsoft.com/office/officeart/2005/8/layout/default#1"/>
    <dgm:cxn modelId="{59D98853-FF84-4EEE-815E-20D9E88A1DAF}" type="presParOf" srcId="{D588AE5A-D348-47DC-BA11-CBF741D9C527}" destId="{FD6FDF20-823D-4A92-9A99-3F3436C2BA6A}" srcOrd="4" destOrd="0" presId="urn:microsoft.com/office/officeart/2005/8/layout/default#1"/>
    <dgm:cxn modelId="{61643829-809B-401D-BD45-2D4CC031BB8A}" type="presParOf" srcId="{D588AE5A-D348-47DC-BA11-CBF741D9C527}" destId="{1D11CA1A-1DB2-44BC-9539-D7BB0A2E36A4}" srcOrd="5" destOrd="0" presId="urn:microsoft.com/office/officeart/2005/8/layout/default#1"/>
    <dgm:cxn modelId="{6B94A142-B5F6-4476-B1C1-9375714A358B}" type="presParOf" srcId="{D588AE5A-D348-47DC-BA11-CBF741D9C527}" destId="{63AFC8AC-DEFD-453A-B899-B492F18A294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4E93D-9567-4629-A7F6-8E173DCF9FC1}" type="doc">
      <dgm:prSet loTypeId="urn:microsoft.com/office/officeart/2005/8/layout/process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A831626-44BB-4EB6-9371-E7879270EB5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водного раствора соли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C7B9E-33FD-4B84-8E2E-EC5793A07E23}" type="parTrans" cxnId="{7E8E2809-1AF7-466C-9496-384CC0F97166}">
      <dgm:prSet/>
      <dgm:spPr/>
      <dgm:t>
        <a:bodyPr/>
        <a:lstStyle/>
        <a:p>
          <a:endParaRPr lang="ru-RU"/>
        </a:p>
      </dgm:t>
    </dgm:pt>
    <dgm:pt modelId="{69D6F1EC-A28C-4B14-B37D-4EC8FE0A8DD5}" type="sibTrans" cxnId="{7E8E2809-1AF7-466C-9496-384CC0F97166}">
      <dgm:prSet/>
      <dgm:spPr/>
      <dgm:t>
        <a:bodyPr/>
        <a:lstStyle/>
        <a:p>
          <a:endParaRPr lang="ru-RU"/>
        </a:p>
      </dgm:t>
    </dgm:pt>
    <dgm:pt modelId="{AEC44AB2-2DF8-443E-867F-15C386556A7A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CuO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H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CuSO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H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DB98AE-125F-4E3F-B68F-082BF5C42889}" type="parTrans" cxnId="{C8B14C50-EC58-4771-B7FF-69663C22276D}">
      <dgm:prSet/>
      <dgm:spPr/>
      <dgm:t>
        <a:bodyPr/>
        <a:lstStyle/>
        <a:p>
          <a:endParaRPr lang="ru-RU"/>
        </a:p>
      </dgm:t>
    </dgm:pt>
    <dgm:pt modelId="{FACDF50C-8F65-47DF-BA72-94FC0B344427}" type="sibTrans" cxnId="{C8B14C50-EC58-4771-B7FF-69663C22276D}">
      <dgm:prSet/>
      <dgm:spPr/>
      <dgm:t>
        <a:bodyPr/>
        <a:lstStyle/>
        <a:p>
          <a:endParaRPr lang="ru-RU"/>
        </a:p>
      </dgm:t>
    </dgm:pt>
    <dgm:pt modelId="{B939B85D-34EF-4EEF-B452-11D3A828746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металла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0B3BF-9686-4DF8-A493-88A41622A701}" type="parTrans" cxnId="{99E6A8F9-4F62-48EF-B9AB-637315F50C60}">
      <dgm:prSet/>
      <dgm:spPr/>
      <dgm:t>
        <a:bodyPr/>
        <a:lstStyle/>
        <a:p>
          <a:endParaRPr lang="ru-RU"/>
        </a:p>
      </dgm:t>
    </dgm:pt>
    <dgm:pt modelId="{FCD6C2A2-8BC5-4636-A98C-DAC7282E71D6}" type="sibTrans" cxnId="{99E6A8F9-4F62-48EF-B9AB-637315F50C60}">
      <dgm:prSet/>
      <dgm:spPr/>
      <dgm:t>
        <a:bodyPr/>
        <a:lstStyle/>
        <a:p>
          <a:endParaRPr lang="ru-RU"/>
        </a:p>
      </dgm:t>
    </dgm:pt>
    <dgm:pt modelId="{D864E840-861F-4F77-AE43-D97691266A49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CuSO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Fe = Cu + FeSO</a:t>
          </a:r>
          <a:r>
            <a: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63AD6-48D5-40BD-AAD4-42286C08049A}" type="parTrans" cxnId="{3217394D-2517-4357-81ED-EA820CC59FE0}">
      <dgm:prSet/>
      <dgm:spPr/>
      <dgm:t>
        <a:bodyPr/>
        <a:lstStyle/>
        <a:p>
          <a:endParaRPr lang="ru-RU"/>
        </a:p>
      </dgm:t>
    </dgm:pt>
    <dgm:pt modelId="{44CB4683-FDBF-4B17-B1FA-06F666E8865A}" type="sibTrans" cxnId="{3217394D-2517-4357-81ED-EA820CC59FE0}">
      <dgm:prSet/>
      <dgm:spPr/>
      <dgm:t>
        <a:bodyPr/>
        <a:lstStyle/>
        <a:p>
          <a:endParaRPr lang="ru-RU"/>
        </a:p>
      </dgm:t>
    </dgm:pt>
    <dgm:pt modelId="{23C1E6CA-83B4-41D6-ADB3-FCD98D56B80E}" type="pres">
      <dgm:prSet presAssocID="{1444E93D-9567-4629-A7F6-8E173DCF9F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5872B-136C-481F-AEC9-025271A49EB4}" type="pres">
      <dgm:prSet presAssocID="{B939B85D-34EF-4EEF-B452-11D3A8287465}" presName="boxAndChildren" presStyleCnt="0"/>
      <dgm:spPr/>
    </dgm:pt>
    <dgm:pt modelId="{3634233F-BD8C-458B-BEA3-1DC9C62DCC85}" type="pres">
      <dgm:prSet presAssocID="{B939B85D-34EF-4EEF-B452-11D3A8287465}" presName="parentTextBox" presStyleLbl="node1" presStyleIdx="0" presStyleCnt="2"/>
      <dgm:spPr/>
      <dgm:t>
        <a:bodyPr/>
        <a:lstStyle/>
        <a:p>
          <a:endParaRPr lang="ru-RU"/>
        </a:p>
      </dgm:t>
    </dgm:pt>
    <dgm:pt modelId="{1AB0FEFC-89A5-4A22-8B3B-E896DE8EF191}" type="pres">
      <dgm:prSet presAssocID="{B939B85D-34EF-4EEF-B452-11D3A8287465}" presName="entireBox" presStyleLbl="node1" presStyleIdx="0" presStyleCnt="2"/>
      <dgm:spPr/>
      <dgm:t>
        <a:bodyPr/>
        <a:lstStyle/>
        <a:p>
          <a:endParaRPr lang="ru-RU"/>
        </a:p>
      </dgm:t>
    </dgm:pt>
    <dgm:pt modelId="{F1C510BB-A0CE-44FB-9786-F15693208B3A}" type="pres">
      <dgm:prSet presAssocID="{B939B85D-34EF-4EEF-B452-11D3A8287465}" presName="descendantBox" presStyleCnt="0"/>
      <dgm:spPr/>
    </dgm:pt>
    <dgm:pt modelId="{44BEE5C8-2979-4BFE-A93F-E992C1713649}" type="pres">
      <dgm:prSet presAssocID="{D864E840-861F-4F77-AE43-D97691266A49}" presName="childTextBox" presStyleLbl="fgAccFollowNode1" presStyleIdx="0" presStyleCnt="2" custLinFactNeighborX="459" custLinFactNeighborY="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E9E7-B337-4E4F-87C5-D932C992AC91}" type="pres">
      <dgm:prSet presAssocID="{69D6F1EC-A28C-4B14-B37D-4EC8FE0A8DD5}" presName="sp" presStyleCnt="0"/>
      <dgm:spPr/>
    </dgm:pt>
    <dgm:pt modelId="{407D936F-8D53-4E93-86CA-0BAA356575FC}" type="pres">
      <dgm:prSet presAssocID="{7A831626-44BB-4EB6-9371-E7879270EB58}" presName="arrowAndChildren" presStyleCnt="0"/>
      <dgm:spPr/>
    </dgm:pt>
    <dgm:pt modelId="{F56F1927-7F12-4DE7-9E50-864E14E43B3B}" type="pres">
      <dgm:prSet presAssocID="{7A831626-44BB-4EB6-9371-E7879270EB5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BE2BE23-C19C-48CA-9033-5D4112BEA987}" type="pres">
      <dgm:prSet presAssocID="{7A831626-44BB-4EB6-9371-E7879270EB58}" presName="arrow" presStyleLbl="node1" presStyleIdx="1" presStyleCnt="2"/>
      <dgm:spPr/>
      <dgm:t>
        <a:bodyPr/>
        <a:lstStyle/>
        <a:p>
          <a:endParaRPr lang="ru-RU"/>
        </a:p>
      </dgm:t>
    </dgm:pt>
    <dgm:pt modelId="{DD5C2318-5781-471C-8CA3-BC3222A05E31}" type="pres">
      <dgm:prSet presAssocID="{7A831626-44BB-4EB6-9371-E7879270EB58}" presName="descendantArrow" presStyleCnt="0"/>
      <dgm:spPr/>
    </dgm:pt>
    <dgm:pt modelId="{426FF84C-CDD4-41EC-9F67-6457EF3DDCF5}" type="pres">
      <dgm:prSet presAssocID="{AEC44AB2-2DF8-443E-867F-15C386556A7A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C2E58-6F5A-4AC9-B99D-4E14658CD532}" type="presOf" srcId="{D864E840-861F-4F77-AE43-D97691266A49}" destId="{44BEE5C8-2979-4BFE-A93F-E992C1713649}" srcOrd="0" destOrd="0" presId="urn:microsoft.com/office/officeart/2005/8/layout/process4"/>
    <dgm:cxn modelId="{74E79EEF-D585-4310-8030-5E7D2659B293}" type="presOf" srcId="{B939B85D-34EF-4EEF-B452-11D3A8287465}" destId="{1AB0FEFC-89A5-4A22-8B3B-E896DE8EF191}" srcOrd="1" destOrd="0" presId="urn:microsoft.com/office/officeart/2005/8/layout/process4"/>
    <dgm:cxn modelId="{7E8E2809-1AF7-466C-9496-384CC0F97166}" srcId="{1444E93D-9567-4629-A7F6-8E173DCF9FC1}" destId="{7A831626-44BB-4EB6-9371-E7879270EB58}" srcOrd="0" destOrd="0" parTransId="{4E5C7B9E-33FD-4B84-8E2E-EC5793A07E23}" sibTransId="{69D6F1EC-A28C-4B14-B37D-4EC8FE0A8DD5}"/>
    <dgm:cxn modelId="{FA4145D7-B93D-4EBE-A7C4-02F519470951}" type="presOf" srcId="{7A831626-44BB-4EB6-9371-E7879270EB58}" destId="{5BE2BE23-C19C-48CA-9033-5D4112BEA987}" srcOrd="1" destOrd="0" presId="urn:microsoft.com/office/officeart/2005/8/layout/process4"/>
    <dgm:cxn modelId="{C8B14C50-EC58-4771-B7FF-69663C22276D}" srcId="{7A831626-44BB-4EB6-9371-E7879270EB58}" destId="{AEC44AB2-2DF8-443E-867F-15C386556A7A}" srcOrd="0" destOrd="0" parTransId="{52DB98AE-125F-4E3F-B68F-082BF5C42889}" sibTransId="{FACDF50C-8F65-47DF-BA72-94FC0B344427}"/>
    <dgm:cxn modelId="{F3F7F4B9-EB0F-456A-AC85-7F314F5AD815}" type="presOf" srcId="{1444E93D-9567-4629-A7F6-8E173DCF9FC1}" destId="{23C1E6CA-83B4-41D6-ADB3-FCD98D56B80E}" srcOrd="0" destOrd="0" presId="urn:microsoft.com/office/officeart/2005/8/layout/process4"/>
    <dgm:cxn modelId="{8A945927-14EE-4EE2-BEAF-AA398B87E22A}" type="presOf" srcId="{7A831626-44BB-4EB6-9371-E7879270EB58}" destId="{F56F1927-7F12-4DE7-9E50-864E14E43B3B}" srcOrd="0" destOrd="0" presId="urn:microsoft.com/office/officeart/2005/8/layout/process4"/>
    <dgm:cxn modelId="{99E6A8F9-4F62-48EF-B9AB-637315F50C60}" srcId="{1444E93D-9567-4629-A7F6-8E173DCF9FC1}" destId="{B939B85D-34EF-4EEF-B452-11D3A8287465}" srcOrd="1" destOrd="0" parTransId="{AD30B3BF-9686-4DF8-A493-88A41622A701}" sibTransId="{FCD6C2A2-8BC5-4636-A98C-DAC7282E71D6}"/>
    <dgm:cxn modelId="{81D8EF2A-94E8-4C65-9D7F-035A7D6D6300}" type="presOf" srcId="{AEC44AB2-2DF8-443E-867F-15C386556A7A}" destId="{426FF84C-CDD4-41EC-9F67-6457EF3DDCF5}" srcOrd="0" destOrd="0" presId="urn:microsoft.com/office/officeart/2005/8/layout/process4"/>
    <dgm:cxn modelId="{3217394D-2517-4357-81ED-EA820CC59FE0}" srcId="{B939B85D-34EF-4EEF-B452-11D3A8287465}" destId="{D864E840-861F-4F77-AE43-D97691266A49}" srcOrd="0" destOrd="0" parTransId="{54563AD6-48D5-40BD-AAD4-42286C08049A}" sibTransId="{44CB4683-FDBF-4B17-B1FA-06F666E8865A}"/>
    <dgm:cxn modelId="{93B670F1-EF93-41DE-81C6-26EA3C34DCC7}" type="presOf" srcId="{B939B85D-34EF-4EEF-B452-11D3A8287465}" destId="{3634233F-BD8C-458B-BEA3-1DC9C62DCC85}" srcOrd="0" destOrd="0" presId="urn:microsoft.com/office/officeart/2005/8/layout/process4"/>
    <dgm:cxn modelId="{04FB90A1-3389-499A-921B-2E77A43F6561}" type="presParOf" srcId="{23C1E6CA-83B4-41D6-ADB3-FCD98D56B80E}" destId="{9065872B-136C-481F-AEC9-025271A49EB4}" srcOrd="0" destOrd="0" presId="urn:microsoft.com/office/officeart/2005/8/layout/process4"/>
    <dgm:cxn modelId="{8C2EF51C-2AC1-48AC-A2E5-C09D3C3BF5B0}" type="presParOf" srcId="{9065872B-136C-481F-AEC9-025271A49EB4}" destId="{3634233F-BD8C-458B-BEA3-1DC9C62DCC85}" srcOrd="0" destOrd="0" presId="urn:microsoft.com/office/officeart/2005/8/layout/process4"/>
    <dgm:cxn modelId="{2B9B7913-F91B-4676-83B6-1B19B441AEB2}" type="presParOf" srcId="{9065872B-136C-481F-AEC9-025271A49EB4}" destId="{1AB0FEFC-89A5-4A22-8B3B-E896DE8EF191}" srcOrd="1" destOrd="0" presId="urn:microsoft.com/office/officeart/2005/8/layout/process4"/>
    <dgm:cxn modelId="{36D6CB63-0AD6-40D8-B845-E9072769F9C0}" type="presParOf" srcId="{9065872B-136C-481F-AEC9-025271A49EB4}" destId="{F1C510BB-A0CE-44FB-9786-F15693208B3A}" srcOrd="2" destOrd="0" presId="urn:microsoft.com/office/officeart/2005/8/layout/process4"/>
    <dgm:cxn modelId="{7D9AC44B-9555-471F-A72A-6F8358D92E82}" type="presParOf" srcId="{F1C510BB-A0CE-44FB-9786-F15693208B3A}" destId="{44BEE5C8-2979-4BFE-A93F-E992C1713649}" srcOrd="0" destOrd="0" presId="urn:microsoft.com/office/officeart/2005/8/layout/process4"/>
    <dgm:cxn modelId="{D5A8AFEC-083F-4BEA-A5F2-ACDEDF905A28}" type="presParOf" srcId="{23C1E6CA-83B4-41D6-ADB3-FCD98D56B80E}" destId="{C501E9E7-B337-4E4F-87C5-D932C992AC91}" srcOrd="1" destOrd="0" presId="urn:microsoft.com/office/officeart/2005/8/layout/process4"/>
    <dgm:cxn modelId="{665E1A62-4AEE-4611-96B4-A925916B996E}" type="presParOf" srcId="{23C1E6CA-83B4-41D6-ADB3-FCD98D56B80E}" destId="{407D936F-8D53-4E93-86CA-0BAA356575FC}" srcOrd="2" destOrd="0" presId="urn:microsoft.com/office/officeart/2005/8/layout/process4"/>
    <dgm:cxn modelId="{73876D42-CE27-45FE-846A-B2344958125D}" type="presParOf" srcId="{407D936F-8D53-4E93-86CA-0BAA356575FC}" destId="{F56F1927-7F12-4DE7-9E50-864E14E43B3B}" srcOrd="0" destOrd="0" presId="urn:microsoft.com/office/officeart/2005/8/layout/process4"/>
    <dgm:cxn modelId="{F9CC8BD9-19D7-407C-AC61-9773E688EFF2}" type="presParOf" srcId="{407D936F-8D53-4E93-86CA-0BAA356575FC}" destId="{5BE2BE23-C19C-48CA-9033-5D4112BEA987}" srcOrd="1" destOrd="0" presId="urn:microsoft.com/office/officeart/2005/8/layout/process4"/>
    <dgm:cxn modelId="{FA47C65C-E8E8-400C-8D4B-E92701A52F26}" type="presParOf" srcId="{407D936F-8D53-4E93-86CA-0BAA356575FC}" destId="{DD5C2318-5781-471C-8CA3-BC3222A05E31}" srcOrd="2" destOrd="0" presId="urn:microsoft.com/office/officeart/2005/8/layout/process4"/>
    <dgm:cxn modelId="{DE12AE7C-AE17-4401-9E27-4B93FEE6B533}" type="presParOf" srcId="{DD5C2318-5781-471C-8CA3-BC3222A05E31}" destId="{426FF84C-CDD4-41EC-9F67-6457EF3DDCF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C4259-193D-46A8-BED0-53C354B549A9}">
      <dsp:nvSpPr>
        <dsp:cNvPr id="0" name=""/>
        <dsp:cNvSpPr/>
      </dsp:nvSpPr>
      <dsp:spPr>
        <a:xfrm>
          <a:off x="74934" y="375817"/>
          <a:ext cx="3405099" cy="204305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Пирометаллургический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4934" y="375817"/>
        <a:ext cx="3405099" cy="2043059"/>
      </dsp:txXfrm>
    </dsp:sp>
    <dsp:sp modelId="{9771D763-55AB-403E-8AF7-BE9E7D5CD73C}">
      <dsp:nvSpPr>
        <dsp:cNvPr id="0" name=""/>
        <dsp:cNvSpPr/>
      </dsp:nvSpPr>
      <dsp:spPr>
        <a:xfrm>
          <a:off x="3624069" y="375817"/>
          <a:ext cx="3405099" cy="204305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Гидрометаллургический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624069" y="375817"/>
        <a:ext cx="3405099" cy="2043059"/>
      </dsp:txXfrm>
    </dsp:sp>
    <dsp:sp modelId="{FD6FDF20-823D-4A92-9A99-3F3436C2BA6A}">
      <dsp:nvSpPr>
        <dsp:cNvPr id="0" name=""/>
        <dsp:cNvSpPr/>
      </dsp:nvSpPr>
      <dsp:spPr>
        <a:xfrm>
          <a:off x="873" y="2698422"/>
          <a:ext cx="3405099" cy="204305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Электрометаллургический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73" y="2698422"/>
        <a:ext cx="3405099" cy="2043059"/>
      </dsp:txXfrm>
    </dsp:sp>
    <dsp:sp modelId="{63AFC8AC-DEFD-453A-B899-B492F18A2945}">
      <dsp:nvSpPr>
        <dsp:cNvPr id="0" name=""/>
        <dsp:cNvSpPr/>
      </dsp:nvSpPr>
      <dsp:spPr>
        <a:xfrm>
          <a:off x="3746482" y="2698422"/>
          <a:ext cx="3405099" cy="204305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Металлотермия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746482" y="2698422"/>
        <a:ext cx="3405099" cy="2043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FEFC-89A5-4A22-8B3B-E896DE8EF191}">
      <dsp:nvSpPr>
        <dsp:cNvPr id="0" name=""/>
        <dsp:cNvSpPr/>
      </dsp:nvSpPr>
      <dsp:spPr>
        <a:xfrm>
          <a:off x="0" y="2452839"/>
          <a:ext cx="8358246" cy="160932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</a:t>
          </a:r>
          <a:r>
            <a:rPr lang="en-US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металла</a:t>
          </a:r>
          <a:endParaRPr lang="ru-RU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52839"/>
        <a:ext cx="8358246" cy="869037"/>
      </dsp:txXfrm>
    </dsp:sp>
    <dsp:sp modelId="{44BEE5C8-2979-4BFE-A93F-E992C1713649}">
      <dsp:nvSpPr>
        <dsp:cNvPr id="0" name=""/>
        <dsp:cNvSpPr/>
      </dsp:nvSpPr>
      <dsp:spPr>
        <a:xfrm>
          <a:off x="0" y="3304392"/>
          <a:ext cx="8358246" cy="7402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CuSO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Fe = Cu + FeSO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04392"/>
        <a:ext cx="8358246" cy="740290"/>
      </dsp:txXfrm>
    </dsp:sp>
    <dsp:sp modelId="{5BE2BE23-C19C-48CA-9033-5D4112BEA987}">
      <dsp:nvSpPr>
        <dsp:cNvPr id="0" name=""/>
        <dsp:cNvSpPr/>
      </dsp:nvSpPr>
      <dsp:spPr>
        <a:xfrm rot="10800000">
          <a:off x="0" y="1832"/>
          <a:ext cx="8358246" cy="2475146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водного раствора соли</a:t>
          </a:r>
          <a:endParaRPr lang="ru-RU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832"/>
        <a:ext cx="8358246" cy="868776"/>
      </dsp:txXfrm>
    </dsp:sp>
    <dsp:sp modelId="{426FF84C-CDD4-41EC-9F67-6457EF3DDCF5}">
      <dsp:nvSpPr>
        <dsp:cNvPr id="0" name=""/>
        <dsp:cNvSpPr/>
      </dsp:nvSpPr>
      <dsp:spPr>
        <a:xfrm>
          <a:off x="0" y="870609"/>
          <a:ext cx="8358246" cy="7400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CuO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H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CuSO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H</a:t>
          </a:r>
          <a:r>
            <a:rPr lang="en-US" sz="2800" b="1" kern="12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8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70609"/>
        <a:ext cx="8358246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3210F-E725-4FDB-8643-FB7A7325D0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A242-15B2-40ED-BD4A-B75B0F798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A242-15B2-40ED-BD4A-B75B0F798B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B9D6BE-698C-47D0-B628-38EA2A8E2D8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12F100-671D-4671-9B03-5ED698800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8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12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9.xml"/><Relationship Id="rId5" Type="http://schemas.openxmlformats.org/officeDocument/2006/relationships/diagramColors" Target="../diagrams/colors1.xml"/><Relationship Id="rId15" Type="http://schemas.openxmlformats.org/officeDocument/2006/relationships/slide" Target="slide5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png"/><Relationship Id="rId1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СПОСОБЫ ПОЛУЧЕНИЯ МЕТАЛЛОВ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589240"/>
            <a:ext cx="2319040" cy="4525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11 КЛАСС, ПРОФИЛЬ</a:t>
            </a:r>
            <a:endParaRPr lang="ru-RU" dirty="0"/>
          </a:p>
        </p:txBody>
      </p:sp>
      <p:pic>
        <p:nvPicPr>
          <p:cNvPr id="4" name="Picture 2" descr="D:\химия\рисунки\металлы\выплавка железа\L35p8p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3286149" cy="3500462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7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files.school-collection.edu.ru/dlrstore/5ca811f4-7aea-42ca-b5da-534dfd445e6c/IMG_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08" y="1988840"/>
            <a:ext cx="3542771" cy="26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Оксидов: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фотография минерала Магнет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2976265" cy="2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upload.wikimedia.org/wikipedia/commons/thumb/2/2e/LimoniteUSGOV.jpg/235px-LimoniteUSG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2" y="2852936"/>
            <a:ext cx="2858884" cy="24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52" y="4277976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Магнитный </a:t>
            </a:r>
            <a:r>
              <a:rPr lang="ru-RU" dirty="0"/>
              <a:t>железняк </a:t>
            </a:r>
            <a:endParaRPr lang="ru-RU" dirty="0" smtClean="0"/>
          </a:p>
          <a:p>
            <a:pPr algn="ctr"/>
            <a:r>
              <a:rPr lang="ru-RU" dirty="0" smtClean="0"/>
              <a:t>Fe</a:t>
            </a:r>
            <a:r>
              <a:rPr lang="ru-RU" baseline="-25000" dirty="0" smtClean="0"/>
              <a:t>3</a:t>
            </a:r>
            <a:r>
              <a:rPr lang="ru-RU" dirty="0" smtClean="0"/>
              <a:t>O</a:t>
            </a:r>
            <a:r>
              <a:rPr lang="ru-RU" baseline="-25000" dirty="0" smtClean="0"/>
              <a:t>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62956" y="4797152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Красный </a:t>
            </a:r>
            <a:r>
              <a:rPr lang="ru-RU" dirty="0"/>
              <a:t>железняк </a:t>
            </a:r>
            <a:endParaRPr lang="ru-RU" dirty="0" smtClean="0"/>
          </a:p>
          <a:p>
            <a:pPr algn="ctr"/>
            <a:r>
              <a:rPr lang="ru-RU" dirty="0" smtClean="0"/>
              <a:t>Fe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42238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Бурый железняк</a:t>
            </a:r>
          </a:p>
          <a:p>
            <a:pPr algn="ctr"/>
            <a:r>
              <a:rPr lang="ru-RU" dirty="0"/>
              <a:t>Fe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 • Н</a:t>
            </a:r>
            <a:r>
              <a:rPr lang="ru-RU" baseline="-25000" dirty="0"/>
              <a:t>2</a:t>
            </a:r>
            <a:r>
              <a:rPr lang="ru-RU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8127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9442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 –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отрасль промышленности, которая занимается получением металлов из руд.</a:t>
            </a:r>
          </a:p>
        </p:txBody>
      </p:sp>
      <p:pic>
        <p:nvPicPr>
          <p:cNvPr id="23554" name="Picture 2" descr="http://forexaw.com/TERMs/Raw_materials/Industrial_metals/img149736_13-2_Lyogkiy_met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038"/>
            <a:ext cx="4705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tirakita.ru/pict/chernaj_metallurg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588700" cy="34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42844" y="1214422"/>
            <a:ext cx="8786842" cy="1571636"/>
            <a:chOff x="142844" y="928670"/>
            <a:chExt cx="8786842" cy="1571636"/>
          </a:xfrm>
        </p:grpSpPr>
        <p:sp>
          <p:nvSpPr>
            <p:cNvPr id="5" name="Правая фигурная скобка 4"/>
            <p:cNvSpPr/>
            <p:nvPr/>
          </p:nvSpPr>
          <p:spPr>
            <a:xfrm>
              <a:off x="1357290" y="928670"/>
              <a:ext cx="214314" cy="100013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2844" y="928670"/>
              <a:ext cx="8786842" cy="1571636"/>
              <a:chOff x="142844" y="714356"/>
              <a:chExt cx="8786842" cy="157163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1643042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1643042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2928926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928926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6929454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6929454" y="928670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1643042" y="1714488"/>
                <a:ext cx="550072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Группа 37"/>
              <p:cNvGrpSpPr/>
              <p:nvPr/>
            </p:nvGrpSpPr>
            <p:grpSpPr>
              <a:xfrm>
                <a:off x="142844" y="785794"/>
                <a:ext cx="1500198" cy="369332"/>
                <a:chOff x="285720" y="785794"/>
                <a:chExt cx="1500198" cy="369332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285720" y="785794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285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шахты</a:t>
                  </a:r>
                  <a:endParaRPr lang="ru-RU" b="1" dirty="0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142844" y="1285860"/>
                <a:ext cx="1214446" cy="369332"/>
                <a:chOff x="285720" y="1285860"/>
                <a:chExt cx="1214446" cy="369332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285720" y="1285860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57158" y="1285860"/>
                  <a:ext cx="11430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карьеры</a:t>
                  </a:r>
                  <a:endParaRPr lang="ru-RU" b="1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2000232" y="773652"/>
                <a:ext cx="857256" cy="369332"/>
                <a:chOff x="2357422" y="773652"/>
                <a:chExt cx="857256" cy="36933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2357422" y="785794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428860" y="77365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руда</a:t>
                  </a:r>
                  <a:endParaRPr lang="ru-RU" b="1" dirty="0"/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000231" y="1285860"/>
                <a:ext cx="1035851" cy="369332"/>
                <a:chOff x="2357421" y="1285860"/>
                <a:chExt cx="1035851" cy="369332"/>
              </a:xfrm>
            </p:grpSpPr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2357422" y="1285860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357421" y="1285860"/>
                  <a:ext cx="103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уголь</a:t>
                  </a:r>
                  <a:endParaRPr lang="ru-RU" b="1" dirty="0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3071802" y="747681"/>
                <a:ext cx="4071966" cy="395303"/>
                <a:chOff x="3286116" y="747681"/>
                <a:chExt cx="4071966" cy="395303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428992" y="785794"/>
                  <a:ext cx="3857652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286116" y="747681"/>
                  <a:ext cx="40719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горно-обогатительный комбинат</a:t>
                  </a:r>
                  <a:endParaRPr lang="ru-RU" b="1" dirty="0"/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214679" y="1285860"/>
                <a:ext cx="3805696" cy="369332"/>
                <a:chOff x="3428993" y="1285860"/>
                <a:chExt cx="3805696" cy="369332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428993" y="1285860"/>
                  <a:ext cx="380569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500430" y="1285860"/>
                  <a:ext cx="31432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коксохимический завод</a:t>
                  </a:r>
                  <a:endParaRPr lang="ru-RU" b="1" dirty="0"/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7286644" y="785794"/>
                <a:ext cx="1428760" cy="369332"/>
                <a:chOff x="7500958" y="785794"/>
                <a:chExt cx="1428760" cy="369332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7500958" y="785794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5723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концентрат</a:t>
                  </a:r>
                  <a:endParaRPr lang="ru-RU" b="1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7286644" y="1285860"/>
                <a:ext cx="1428760" cy="369332"/>
                <a:chOff x="7500958" y="1285860"/>
                <a:chExt cx="1428760" cy="369332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7500958" y="1285860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929586" y="1285860"/>
                  <a:ext cx="1000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</a:t>
                  </a:r>
                  <a:endParaRPr lang="ru-RU" b="1" dirty="0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7286644" y="1785926"/>
                <a:ext cx="1428760" cy="369332"/>
                <a:chOff x="7500958" y="1785926"/>
                <a:chExt cx="1428760" cy="369332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7500958" y="1785926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715272" y="1785926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флюсы</a:t>
                  </a:r>
                  <a:endParaRPr lang="ru-RU" b="1" dirty="0"/>
                </a:p>
              </p:txBody>
            </p:sp>
          </p:grpSp>
          <p:sp>
            <p:nvSpPr>
              <p:cNvPr id="48" name="Правая фигурная скобка 47"/>
              <p:cNvSpPr/>
              <p:nvPr/>
            </p:nvSpPr>
            <p:spPr>
              <a:xfrm>
                <a:off x="8643966" y="714356"/>
                <a:ext cx="285720" cy="1571636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714348" y="58143"/>
            <a:ext cx="82300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металлургического производства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(чёрная металлургия)</a:t>
            </a:r>
            <a:endParaRPr lang="ru-RU" sz="32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углом 52"/>
          <p:cNvSpPr/>
          <p:nvPr/>
        </p:nvSpPr>
        <p:spPr>
          <a:xfrm rot="10609931">
            <a:off x="6904454" y="2965334"/>
            <a:ext cx="2009587" cy="6229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http://upload.wikimedia.org/wikipedia/ru/archive/8/8b/20101007163456!%D0%9C%D0%B0%D0%BA%D0%B5%D0%B5%D0%B2%D1%81%D0%BA%D0%B8%D0%B9_%D0%BC%D0%B5%D1%82%D0%B0%D0%BB%D0%BB%D1%83%D1%80%D0%B3%D0%B8%D1%87%D0%B5%D1%81%D0%BA%D0%B8%D0%B9_%D0%BA%D0%BE%D0%BC%D0%B1%D0%B8%D0%BD%D0%B0%D1%82_%D0%B2_%D0%BD%D0%BE%D1%87%D0%BD%D1%83%D1%8E_%D1%81%D0%BC%D0%B5%D0%BD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7450"/>
            <a:ext cx="5500726" cy="35202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196" name="Picture 4" descr="http://www.promved.ru/pics/editor/1%20%201%20prokat%20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404" y="3786190"/>
            <a:ext cx="4675942" cy="25717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52" name="Группа 51"/>
          <p:cNvGrpSpPr/>
          <p:nvPr/>
        </p:nvGrpSpPr>
        <p:grpSpPr>
          <a:xfrm>
            <a:off x="2714612" y="2928934"/>
            <a:ext cx="4000528" cy="1000132"/>
            <a:chOff x="2714612" y="2928934"/>
            <a:chExt cx="4000528" cy="100013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714612" y="3000372"/>
              <a:ext cx="4000528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57488" y="2928934"/>
              <a:ext cx="37147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Металлургический комбинат</a:t>
              </a:r>
              <a:endParaRPr lang="ru-RU" sz="2800" b="1" dirty="0"/>
            </a:p>
          </p:txBody>
        </p:sp>
      </p:grp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7772400" cy="6048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Промышленные способы получения металлов</a:t>
            </a:r>
            <a:endParaRPr lang="en-US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81150449"/>
              </p:ext>
            </p:extLst>
          </p:nvPr>
        </p:nvGraphicFramePr>
        <p:xfrm>
          <a:off x="1524000" y="1397000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D:\химия\рисунки\металлы\выплавка железа\foundry-0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1643050"/>
            <a:ext cx="1611939" cy="1080000"/>
          </a:xfrm>
          <a:prstGeom prst="round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>
            <a:lum contrast="30000"/>
          </a:blip>
          <a:srcRect/>
          <a:stretch>
            <a:fillRect/>
          </a:stretch>
        </p:blipFill>
        <p:spPr bwMode="auto">
          <a:xfrm>
            <a:off x="5286380" y="1643050"/>
            <a:ext cx="1643063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>
            <a:off x="1619672" y="4178264"/>
            <a:ext cx="1620000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4120393"/>
            <a:ext cx="1643074" cy="10715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>
            <a:hlinkClick r:id="rId11" action="ppaction://hlinksldjump">
              <a:snd r:embed="rId12" name="SPKGLISS.WAV"/>
            </a:hlinkClick>
          </p:cNvPr>
          <p:cNvSpPr/>
          <p:nvPr/>
        </p:nvSpPr>
        <p:spPr>
          <a:xfrm>
            <a:off x="1500166" y="1571612"/>
            <a:ext cx="2928958" cy="171451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3" action="ppaction://hlinksldjump">
              <a:snd r:embed="rId12" name="SPKGLISS.WAV"/>
            </a:hlinkClick>
          </p:cNvPr>
          <p:cNvSpPr/>
          <p:nvPr/>
        </p:nvSpPr>
        <p:spPr>
          <a:xfrm>
            <a:off x="4714876" y="1500174"/>
            <a:ext cx="2928958" cy="178595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4" action="ppaction://hlinksldjump">
              <a:snd r:embed="rId12" name="SPKGLISS.WAV"/>
            </a:hlinkClick>
          </p:cNvPr>
          <p:cNvSpPr/>
          <p:nvPr/>
        </p:nvSpPr>
        <p:spPr>
          <a:xfrm>
            <a:off x="1259632" y="4077072"/>
            <a:ext cx="2928958" cy="171451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5" action="ppaction://hlinksldjump">
              <a:snd r:embed="rId12" name="SPKGLISS.WAV"/>
            </a:hlinkClick>
          </p:cNvPr>
          <p:cNvSpPr/>
          <p:nvPr/>
        </p:nvSpPr>
        <p:spPr>
          <a:xfrm>
            <a:off x="5004048" y="4077072"/>
            <a:ext cx="2928958" cy="171451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6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57450"/>
            <a:ext cx="83026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88" y="1257121"/>
            <a:ext cx="6735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металлов из руд 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восстановлением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Восстановители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6" name="Picture 9" descr="L10p1p0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0" y="0"/>
            <a:ext cx="1531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017" y="332646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Пирометаллургия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6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643987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металлов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восстановлением  из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растворов солей: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5696275"/>
              </p:ext>
            </p:extLst>
          </p:nvPr>
        </p:nvGraphicFramePr>
        <p:xfrm>
          <a:off x="357158" y="2428868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 descr="электролиз алюминия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92075"/>
            <a:ext cx="19685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Гидрометаллургия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 -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кислительно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-восстановительные реакции, протекающие на электродах при пропускании постоянного электрического тока через растворы или расплавы электролитов.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834" y="548680"/>
            <a:ext cx="79569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электролизе окислителем и восстановителем является электрический ток.</a:t>
            </a:r>
          </a:p>
          <a:p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Процессы окисления  и восстановления разделены в пространстве, они совершаются не при контакте частиц друг с другом, а при соприкосновении с электродами электрической цепи.</a:t>
            </a:r>
          </a:p>
          <a:p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Катод - отрицательно- заряженный электрод.</a:t>
            </a:r>
          </a:p>
          <a:p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Анод – положительно-заряженный электрод.</a:t>
            </a:r>
          </a:p>
          <a:p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Катион- «+»ион, анион- «-» ион.</a:t>
            </a:r>
            <a:endParaRPr lang="ru-RU" alt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686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Электролиз водных растворов электролитов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3987805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r>
              <a:rPr lang="ru-RU" altLang="ru-RU" dirty="0" smtClean="0"/>
              <a:t>Катодные процессы в водных растворах </a:t>
            </a:r>
            <a:r>
              <a:rPr lang="ru-RU" altLang="ru-RU" dirty="0" smtClean="0"/>
              <a:t>электролитов :катионы </a:t>
            </a:r>
            <a:r>
              <a:rPr lang="ru-RU" altLang="ru-RU" dirty="0" smtClean="0"/>
              <a:t>или молекулы воды принимают </a:t>
            </a:r>
            <a:r>
              <a:rPr lang="ru-RU" altLang="ru-RU" dirty="0" smtClean="0"/>
              <a:t>электроны </a:t>
            </a:r>
            <a:r>
              <a:rPr lang="ru-RU" altLang="ru-RU" dirty="0" smtClean="0"/>
              <a:t>и </a:t>
            </a:r>
            <a:r>
              <a:rPr lang="ru-RU" altLang="ru-RU" dirty="0" smtClean="0"/>
              <a:t>восстанавливаются.</a:t>
            </a:r>
          </a:p>
          <a:p>
            <a:pPr marL="68580" indent="0">
              <a:buNone/>
            </a:pPr>
            <a:r>
              <a:rPr lang="en-US" altLang="ru-RU" dirty="0" err="1" smtClean="0">
                <a:solidFill>
                  <a:srgbClr val="993300"/>
                </a:solidFill>
              </a:rPr>
              <a:t>Li,K,Ca</a:t>
            </a:r>
            <a:r>
              <a:rPr lang="en-US" altLang="ru-RU" dirty="0" smtClean="0">
                <a:solidFill>
                  <a:srgbClr val="993300"/>
                </a:solidFill>
              </a:rPr>
              <a:t>, Na,Mg,Al</a:t>
            </a:r>
            <a:r>
              <a:rPr lang="en-US" altLang="ru-RU" dirty="0" smtClean="0">
                <a:solidFill>
                  <a:srgbClr val="002060"/>
                </a:solidFill>
              </a:rPr>
              <a:t>|</a:t>
            </a:r>
            <a:r>
              <a:rPr lang="en-US" altLang="ru-RU" dirty="0" smtClean="0">
                <a:solidFill>
                  <a:srgbClr val="993300"/>
                </a:solidFill>
              </a:rPr>
              <a:t>Mn,Zn,Fe,NiSn,Pb</a:t>
            </a:r>
            <a:r>
              <a:rPr lang="en-US" altLang="ru-RU" dirty="0" smtClean="0">
                <a:solidFill>
                  <a:srgbClr val="002060"/>
                </a:solidFill>
              </a:rPr>
              <a:t>|</a:t>
            </a:r>
            <a:r>
              <a:rPr lang="en-US" altLang="ru-RU" dirty="0" smtClean="0">
                <a:solidFill>
                  <a:srgbClr val="993300"/>
                </a:solidFill>
              </a:rPr>
              <a:t>H</a:t>
            </a:r>
            <a:r>
              <a:rPr lang="en-US" altLang="ru-RU" sz="1400" dirty="0" smtClean="0">
                <a:solidFill>
                  <a:srgbClr val="993300"/>
                </a:solidFill>
              </a:rPr>
              <a:t>2</a:t>
            </a:r>
            <a:r>
              <a:rPr lang="en-US" altLang="ru-RU" dirty="0" smtClean="0">
                <a:solidFill>
                  <a:srgbClr val="002060"/>
                </a:solidFill>
              </a:rPr>
              <a:t>|</a:t>
            </a:r>
            <a:r>
              <a:rPr lang="en-US" altLang="ru-RU" dirty="0" smtClean="0">
                <a:solidFill>
                  <a:srgbClr val="993300"/>
                </a:solidFill>
              </a:rPr>
              <a:t>Cu,Hg,Ag,Pt</a:t>
            </a:r>
            <a:r>
              <a:rPr lang="ru-RU" altLang="ru-RU" dirty="0" smtClean="0">
                <a:solidFill>
                  <a:srgbClr val="993300"/>
                </a:solidFill>
              </a:rPr>
              <a:t>,</a:t>
            </a:r>
            <a:r>
              <a:rPr lang="en-US" altLang="ru-RU" dirty="0" smtClean="0">
                <a:solidFill>
                  <a:srgbClr val="993300"/>
                </a:solidFill>
              </a:rPr>
              <a:t>Au   </a:t>
            </a:r>
            <a:endParaRPr lang="en-US" altLang="ru-RU" dirty="0" smtClean="0">
              <a:solidFill>
                <a:srgbClr val="993300"/>
              </a:solidFill>
            </a:endParaRPr>
          </a:p>
          <a:p>
            <a:pPr>
              <a:buNone/>
            </a:pPr>
            <a:r>
              <a:rPr lang="ru-RU" altLang="ru-RU" sz="1800" dirty="0" smtClean="0"/>
              <a:t> </a:t>
            </a:r>
            <a:endParaRPr lang="ru-RU" altLang="ru-RU" sz="1800" dirty="0"/>
          </a:p>
          <a:p>
            <a:pPr>
              <a:buNone/>
            </a:pPr>
            <a:r>
              <a:rPr lang="tt-RU" altLang="ru-RU" sz="1800" dirty="0" smtClean="0"/>
              <a:t>|</a:t>
            </a:r>
            <a:endParaRPr lang="ru-RU" altLang="ru-RU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3604026"/>
            <a:ext cx="27363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t-RU" altLang="ru-RU" dirty="0"/>
              <a:t>Катионы металлов не </a:t>
            </a:r>
            <a:r>
              <a:rPr lang="tt-RU" altLang="ru-RU" dirty="0" smtClean="0"/>
              <a:t>восстанавливаются</a:t>
            </a:r>
            <a:r>
              <a:rPr lang="ru-RU" altLang="ru-RU" dirty="0" smtClean="0"/>
              <a:t>.</a:t>
            </a:r>
          </a:p>
          <a:p>
            <a:r>
              <a:rPr lang="en-US" altLang="ru-RU" dirty="0" smtClean="0"/>
              <a:t> </a:t>
            </a:r>
            <a:r>
              <a:rPr lang="tt-RU" altLang="ru-RU" dirty="0"/>
              <a:t>Восстанавливается вода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711515"/>
            <a:ext cx="32403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 </a:t>
            </a:r>
            <a:r>
              <a:rPr lang="tt-RU" altLang="ru-RU" dirty="0"/>
              <a:t>Катионы металлов  и молекулы </a:t>
            </a:r>
            <a:r>
              <a:rPr lang="tt-RU" altLang="ru-RU" dirty="0" smtClean="0"/>
              <a:t>водывосстанавливаются</a:t>
            </a:r>
            <a:r>
              <a:rPr lang="en-US" alt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573016"/>
            <a:ext cx="2592288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 smtClean="0"/>
              <a:t> </a:t>
            </a:r>
            <a:r>
              <a:rPr lang="tt-RU" altLang="ru-RU" dirty="0" smtClean="0"/>
              <a:t>Катионы </a:t>
            </a:r>
            <a:endParaRPr lang="tt-RU" altLang="ru-RU" dirty="0"/>
          </a:p>
          <a:p>
            <a:pPr algn="ctr">
              <a:buNone/>
            </a:pPr>
            <a:r>
              <a:rPr lang="tt-RU" altLang="ru-RU" dirty="0"/>
              <a:t>металлов  </a:t>
            </a:r>
          </a:p>
          <a:p>
            <a:pPr algn="ctr">
              <a:buNone/>
            </a:pPr>
            <a:r>
              <a:rPr lang="tt-RU" altLang="ru-RU" dirty="0"/>
              <a:t>восстанавливаются</a:t>
            </a:r>
            <a:endParaRPr lang="ru-RU" alt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390097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3300"/>
                </a:solidFill>
              </a:rPr>
              <a:t>Анодные процессы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 аноде происходит окисление анионов или молекул воды ( частицы  отдают электронов -  окисляются)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Анионы по их способности окисляться располагаются в следующем порядке:</a:t>
            </a:r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u-RU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Iˉ,Brˉ,S²ˉ,Clˉ,OHˉ, SO</a:t>
            </a:r>
            <a:r>
              <a:rPr lang="en-US" altLang="ru-RU" sz="12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²ˉ,NO</a:t>
            </a:r>
            <a:r>
              <a:rPr lang="en-US" altLang="ru-RU" sz="12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ˉ,Fˉ</a:t>
            </a:r>
            <a:r>
              <a:rPr lang="ru-RU" altLang="ru-RU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smtClean="0"/>
              <a:t>-------------------------------------------------</a:t>
            </a:r>
            <a:r>
              <a:rPr lang="en-US" altLang="ru-RU" smtClean="0"/>
              <a:t>---------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→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Восстановительная активность уменьшается.</a:t>
            </a:r>
          </a:p>
          <a:p>
            <a:pPr eaLnBrk="1" hangingPunct="1">
              <a:buFont typeface="Georgia" pitchFamily="18" charset="0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57543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 в природе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988840"/>
            <a:ext cx="324036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свободном виде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150163"/>
            <a:ext cx="324036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самородном виде и в виде соединений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3640" y="4302291"/>
            <a:ext cx="324036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виде соединений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vniisims.ru/UserFiles/Image/Argentum_info_sam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5679"/>
            <a:ext cx="165618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326117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Золото, платина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11894" y="4509120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</a:t>
            </a:r>
            <a:r>
              <a:rPr lang="ru-RU" sz="2000" b="1" dirty="0" smtClean="0"/>
              <a:t>еребро, медь,</a:t>
            </a:r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туть, олово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35834" y="5589240"/>
            <a:ext cx="237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 остальные</a:t>
            </a:r>
          </a:p>
          <a:p>
            <a:pPr algn="ctr"/>
            <a:r>
              <a:rPr lang="ru-RU" sz="2000" b="1" dirty="0" smtClean="0"/>
              <a:t>металлы</a:t>
            </a:r>
            <a:endParaRPr lang="ru-RU" sz="2000" b="1" dirty="0"/>
          </a:p>
        </p:txBody>
      </p:sp>
      <p:pic>
        <p:nvPicPr>
          <p:cNvPr id="1028" name="Picture 4" descr="http://s45.radikal.ru/i107/1106/2f/08d7b3a691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7" y="5374349"/>
            <a:ext cx="1504353" cy="11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wellery.org.ua/stones-katalog/img/img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00" y="5374349"/>
            <a:ext cx="1618188" cy="13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150019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аноде окисляются анионы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бескислородных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200" i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молекулы воды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i="1" dirty="0" smtClean="0"/>
              <a:t>2Cl</a:t>
            </a:r>
            <a:r>
              <a:rPr lang="ru-RU" altLang="ru-RU" i="1" baseline="30000" dirty="0" smtClean="0"/>
              <a:t>–</a:t>
            </a:r>
            <a:r>
              <a:rPr lang="ru-RU" altLang="ru-RU" i="1" dirty="0" smtClean="0"/>
              <a:t> – 2e</a:t>
            </a:r>
            <a:r>
              <a:rPr lang="ru-RU" altLang="ru-RU" i="1" baseline="30000" dirty="0" smtClean="0"/>
              <a:t>–</a:t>
            </a:r>
            <a:r>
              <a:rPr lang="ru-RU" altLang="ru-RU" i="1" dirty="0" smtClean="0"/>
              <a:t> = Cl</a:t>
            </a:r>
            <a:r>
              <a:rPr lang="ru-RU" altLang="ru-RU" i="1" baseline="-25000" dirty="0" smtClean="0"/>
              <a:t>2           </a:t>
            </a:r>
            <a:r>
              <a:rPr lang="ru-RU" altLang="ru-RU" i="1" dirty="0" smtClean="0"/>
              <a:t>2H</a:t>
            </a:r>
            <a:r>
              <a:rPr lang="ru-RU" altLang="ru-RU" i="1" baseline="-25000" dirty="0" smtClean="0"/>
              <a:t>2</a:t>
            </a:r>
            <a:r>
              <a:rPr lang="ru-RU" altLang="ru-RU" i="1" dirty="0" smtClean="0"/>
              <a:t>O – 4e</a:t>
            </a:r>
            <a:r>
              <a:rPr lang="ru-RU" altLang="ru-RU" i="1" baseline="30000" dirty="0" smtClean="0"/>
              <a:t>–</a:t>
            </a:r>
            <a:r>
              <a:rPr lang="ru-RU" altLang="ru-RU" i="1" dirty="0" smtClean="0"/>
              <a:t> = O</a:t>
            </a:r>
            <a:r>
              <a:rPr lang="ru-RU" altLang="ru-RU" i="1" baseline="-25000" dirty="0" smtClean="0"/>
              <a:t>2</a:t>
            </a:r>
            <a:r>
              <a:rPr lang="ru-RU" altLang="ru-RU" i="1" dirty="0" smtClean="0"/>
              <a:t> + 4H</a:t>
            </a:r>
            <a:r>
              <a:rPr lang="ru-RU" altLang="ru-RU" i="1" baseline="30000" dirty="0" smtClean="0"/>
              <a:t>+</a:t>
            </a:r>
            <a:endParaRPr lang="ru-RU" altLang="ru-RU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i="1" dirty="0" smtClean="0"/>
              <a:t>  </a:t>
            </a:r>
            <a:r>
              <a:rPr lang="en-US" altLang="ru-RU" i="1" dirty="0" smtClean="0"/>
              <a:t>4OH</a:t>
            </a:r>
            <a:r>
              <a:rPr lang="en-US" altLang="ru-RU" i="1" baseline="30000" dirty="0" smtClean="0"/>
              <a:t>–</a:t>
            </a:r>
            <a:r>
              <a:rPr lang="en-US" altLang="ru-RU" i="1" dirty="0" smtClean="0"/>
              <a:t> – 4e</a:t>
            </a:r>
            <a:r>
              <a:rPr lang="en-US" altLang="ru-RU" i="1" baseline="30000" dirty="0" smtClean="0"/>
              <a:t>–</a:t>
            </a:r>
            <a:r>
              <a:rPr lang="en-US" altLang="ru-RU" i="1" dirty="0" smtClean="0"/>
              <a:t> = 2H</a:t>
            </a:r>
            <a:r>
              <a:rPr lang="en-US" altLang="ru-RU" i="1" baseline="-25000" dirty="0" smtClean="0"/>
              <a:t>2</a:t>
            </a:r>
            <a:r>
              <a:rPr lang="en-US" altLang="ru-RU" i="1" dirty="0" smtClean="0"/>
              <a:t>O + O</a:t>
            </a:r>
            <a:r>
              <a:rPr lang="en-US" altLang="ru-RU" i="1" baseline="-25000" dirty="0" smtClean="0"/>
              <a:t>2</a:t>
            </a:r>
            <a:endParaRPr lang="ru-RU" altLang="ru-RU" dirty="0" smtClean="0"/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Анионы кислородосодержащих кислот не окисляются, так как их стандартный потенциал намного превышает потенциал </a:t>
            </a:r>
            <a:r>
              <a:rPr lang="ru-RU" altLang="ru-RU" dirty="0" smtClean="0"/>
              <a:t>воды           </a:t>
            </a:r>
            <a:r>
              <a:rPr lang="ru-RU" altLang="ru-RU" i="1" dirty="0" smtClean="0"/>
              <a:t>2SO</a:t>
            </a:r>
            <a:r>
              <a:rPr lang="ru-RU" altLang="ru-RU" i="1" baseline="-25000" dirty="0" smtClean="0"/>
              <a:t>4</a:t>
            </a:r>
            <a:r>
              <a:rPr lang="ru-RU" altLang="ru-RU" i="1" baseline="30000" dirty="0" smtClean="0"/>
              <a:t>2–</a:t>
            </a:r>
            <a:r>
              <a:rPr lang="ru-RU" altLang="ru-RU" i="1" dirty="0" smtClean="0"/>
              <a:t> – 2e</a:t>
            </a:r>
            <a:r>
              <a:rPr lang="ru-RU" altLang="ru-RU" i="1" baseline="30000" dirty="0" smtClean="0"/>
              <a:t>–</a:t>
            </a:r>
            <a:r>
              <a:rPr lang="ru-RU" altLang="ru-RU" i="1" dirty="0" smtClean="0"/>
              <a:t> = S</a:t>
            </a:r>
            <a:r>
              <a:rPr lang="ru-RU" altLang="ru-RU" i="1" baseline="-25000" dirty="0" smtClean="0"/>
              <a:t>2</a:t>
            </a:r>
            <a:r>
              <a:rPr lang="ru-RU" altLang="ru-RU" i="1" dirty="0" smtClean="0"/>
              <a:t>O</a:t>
            </a:r>
            <a:r>
              <a:rPr lang="ru-RU" altLang="ru-RU" i="1" baseline="-25000" dirty="0" smtClean="0"/>
              <a:t>8</a:t>
            </a:r>
            <a:r>
              <a:rPr lang="ru-RU" altLang="ru-RU" i="1" baseline="30000" dirty="0" smtClean="0"/>
              <a:t>2–</a:t>
            </a:r>
            <a:r>
              <a:rPr lang="ru-RU" altLang="ru-RU" i="1" dirty="0" smtClean="0"/>
              <a:t>, </a:t>
            </a:r>
            <a:r>
              <a:rPr lang="ru-RU" altLang="ru-RU" i="1" dirty="0" smtClean="0">
                <a:solidFill>
                  <a:srgbClr val="FF0000"/>
                </a:solidFill>
              </a:rPr>
              <a:t>E</a:t>
            </a:r>
            <a:r>
              <a:rPr lang="ru-RU" altLang="ru-RU" i="1" baseline="30000" dirty="0" smtClean="0">
                <a:solidFill>
                  <a:srgbClr val="FF0000"/>
                </a:solidFill>
              </a:rPr>
              <a:t>0</a:t>
            </a:r>
            <a:r>
              <a:rPr lang="ru-RU" altLang="ru-RU" i="1" dirty="0" smtClean="0">
                <a:solidFill>
                  <a:srgbClr val="FF0000"/>
                </a:solidFill>
              </a:rPr>
              <a:t>=+2,01 В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dirty="0" smtClean="0"/>
              <a:t> поэтому вместо них  окисляется вода: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i="1" dirty="0" smtClean="0"/>
              <a:t>2H</a:t>
            </a:r>
            <a:r>
              <a:rPr lang="ru-RU" altLang="ru-RU" i="1" baseline="-25000" dirty="0" smtClean="0"/>
              <a:t>2</a:t>
            </a:r>
            <a:r>
              <a:rPr lang="ru-RU" altLang="ru-RU" i="1" dirty="0" smtClean="0"/>
              <a:t>O – 4e</a:t>
            </a:r>
            <a:r>
              <a:rPr lang="ru-RU" altLang="ru-RU" i="1" baseline="30000" dirty="0" smtClean="0"/>
              <a:t>–</a:t>
            </a:r>
            <a:r>
              <a:rPr lang="ru-RU" altLang="ru-RU" i="1" dirty="0" smtClean="0"/>
              <a:t> = O</a:t>
            </a:r>
            <a:r>
              <a:rPr lang="ru-RU" altLang="ru-RU" i="1" baseline="-25000" dirty="0" smtClean="0"/>
              <a:t>2</a:t>
            </a:r>
            <a:r>
              <a:rPr lang="ru-RU" altLang="ru-RU" i="1" dirty="0" smtClean="0"/>
              <a:t> + 4H</a:t>
            </a:r>
            <a:r>
              <a:rPr lang="ru-RU" altLang="ru-RU" i="1" baseline="30000" dirty="0" smtClean="0"/>
              <a:t>+</a:t>
            </a:r>
            <a:r>
              <a:rPr lang="ru-RU" altLang="ru-RU" i="1" dirty="0" smtClean="0"/>
              <a:t>, </a:t>
            </a:r>
            <a:r>
              <a:rPr lang="ru-RU" altLang="ru-RU" i="1" dirty="0" smtClean="0">
                <a:solidFill>
                  <a:srgbClr val="C00000"/>
                </a:solidFill>
              </a:rPr>
              <a:t>E</a:t>
            </a:r>
            <a:r>
              <a:rPr lang="ru-RU" altLang="ru-RU" i="1" baseline="30000" dirty="0" smtClean="0">
                <a:solidFill>
                  <a:srgbClr val="C00000"/>
                </a:solidFill>
              </a:rPr>
              <a:t>0</a:t>
            </a:r>
            <a:r>
              <a:rPr lang="ru-RU" altLang="ru-RU" i="1" dirty="0" smtClean="0">
                <a:solidFill>
                  <a:srgbClr val="C00000"/>
                </a:solidFill>
              </a:rPr>
              <a:t>=1,228 В</a:t>
            </a:r>
            <a:endParaRPr lang="ru-RU" altLang="ru-RU" dirty="0" smtClean="0">
              <a:solidFill>
                <a:srgbClr val="C00000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62762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4282" y="620688"/>
            <a:ext cx="8929718" cy="20002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электролизе раствора соли </a:t>
            </a:r>
            <a:r>
              <a:rPr lang="tt-RU" sz="32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активного металла и бескислородной кислоты </a:t>
            </a:r>
            <a:r>
              <a:rPr lang="tt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катоде образуется -  Н</a:t>
            </a:r>
            <a:r>
              <a:rPr lang="tt-RU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аноде – неметалл, а в растворе – основание ( из </a:t>
            </a:r>
            <a:r>
              <a:rPr lang="en-US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Fˉ - O</a:t>
            </a:r>
            <a:r>
              <a:rPr lang="en-US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cap="none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777287" cy="3865562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tt-RU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8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8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+ 2NaCl = H</a:t>
            </a:r>
            <a:r>
              <a:rPr lang="en-US" sz="8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86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+ 2NaOH</a:t>
            </a:r>
            <a:endParaRPr lang="ru-RU" sz="8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20638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tt-RU" sz="8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tt-RU" sz="8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 средней активности связан с кислородосодержащим анионом</a:t>
            </a:r>
            <a:r>
              <a:rPr lang="tt-RU" sz="8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на катоде образуется металл и Н2, на аноде – О</a:t>
            </a:r>
            <a:r>
              <a:rPr lang="en-US" sz="8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8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8900" indent="20638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+2H2O→Zn+H2+O2+H2SO4</a:t>
            </a: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20638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tt-RU" sz="8600" dirty="0" smtClean="0">
                <a:latin typeface="Times New Roman" pitchFamily="18" charset="0"/>
                <a:cs typeface="Times New Roman" pitchFamily="18" charset="0"/>
              </a:rPr>
              <a:t>При электролизе раствора соли из </a:t>
            </a:r>
            <a:r>
              <a:rPr lang="tt-RU" sz="8600" b="1" dirty="0" smtClean="0">
                <a:latin typeface="Times New Roman" pitchFamily="18" charset="0"/>
                <a:cs typeface="Times New Roman" pitchFamily="18" charset="0"/>
              </a:rPr>
              <a:t>металла средней активности и бескислородной кислоты </a:t>
            </a:r>
            <a:r>
              <a:rPr lang="tt-RU" sz="8600" dirty="0" smtClean="0">
                <a:latin typeface="Times New Roman" pitchFamily="18" charset="0"/>
                <a:cs typeface="Times New Roman" pitchFamily="18" charset="0"/>
              </a:rPr>
              <a:t>на катоде образуется металл и Н2, на аноде – неметалл. </a:t>
            </a:r>
            <a:r>
              <a:rPr lang="en-US" sz="8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2ZnCl2+2H2O→Zn+H2+Zn(OH)2+2Cl2</a:t>
            </a:r>
            <a:endParaRPr lang="ru-RU" sz="8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474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t-RU" dirty="0" smtClean="0">
                <a:solidFill>
                  <a:srgbClr val="002060"/>
                </a:solidFill>
              </a:rPr>
              <a:t>Правила про</a:t>
            </a:r>
            <a:r>
              <a:rPr lang="ru-RU" dirty="0" smtClean="0">
                <a:solidFill>
                  <a:srgbClr val="002060"/>
                </a:solidFill>
              </a:rPr>
              <a:t>ц</a:t>
            </a:r>
            <a:r>
              <a:rPr lang="tt-RU" dirty="0" smtClean="0">
                <a:solidFill>
                  <a:srgbClr val="002060"/>
                </a:solidFill>
              </a:rPr>
              <a:t>ессов электролиза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54163"/>
            <a:ext cx="8777287" cy="45259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электролизе катиона аммония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aseline="30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восстанавливается вода.</a:t>
            </a:r>
          </a:p>
          <a:p>
            <a:pPr>
              <a:defRPr/>
            </a:pP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электролизе солей органических кислот на катоде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восстанавливается вода, на аноде анион кислоты с образованием алкана и углекислого газа.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COONa +2H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O=C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↑+2CO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↑+H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↑+2NaOH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0913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t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ессов электролиза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Электролиз раствора щелочи – это электролиз воды.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Электролиз раствора кислородосодержащей кислоты – это тоже электролиз воды.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Электролиз бескислородной кислоты: на катоде образуется водород, на аноде –неметалл.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918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1507" name="Текст 5"/>
          <p:cNvSpPr>
            <a:spLocks noGrp="1"/>
          </p:cNvSpPr>
          <p:nvPr>
            <p:ph type="body" idx="2"/>
          </p:nvPr>
        </p:nvSpPr>
        <p:spPr>
          <a:xfrm>
            <a:off x="4786313" y="2011363"/>
            <a:ext cx="3949700" cy="4616450"/>
          </a:xfrm>
        </p:spPr>
        <p:txBody>
          <a:bodyPr/>
          <a:lstStyle/>
          <a:p>
            <a:pPr marL="7938" eaLnBrk="1" hangingPunct="1"/>
            <a:endParaRPr lang="ru-RU" altLang="ru-RU" smtClean="0"/>
          </a:p>
        </p:txBody>
      </p:sp>
      <p:pic>
        <p:nvPicPr>
          <p:cNvPr id="21508" name="Содержимое 3" descr="7-08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4375"/>
            <a:ext cx="4714875" cy="5286375"/>
          </a:xfrm>
        </p:spPr>
      </p:pic>
      <p:pic>
        <p:nvPicPr>
          <p:cNvPr id="21509" name="Рисунок 6" descr="0012-012-Elektroliz-rastvora-NaC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00063"/>
            <a:ext cx="4286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0557"/>
      </p:ext>
    </p:extLst>
  </p:cSld>
  <p:clrMapOvr>
    <a:masterClrMapping/>
  </p:clrMapOvr>
  <p:transition>
    <p:newsflash/>
    <p:sndAc>
      <p:stSnd loop="1"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85720" y="3071810"/>
            <a:ext cx="3143272" cy="1714512"/>
            <a:chOff x="428596" y="3072604"/>
            <a:chExt cx="3143272" cy="171451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57158" y="69269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i="1" u="sng" dirty="0" smtClean="0">
                <a:solidFill>
                  <a:schemeClr val="tx2"/>
                </a:solidFill>
              </a:rPr>
              <a:t>Задача №1</a:t>
            </a:r>
            <a:endParaRPr lang="ru-RU" sz="2000" b="1" u="sng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Сколько чугуна, содержащего 94%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, можно получить из 1000т </a:t>
            </a:r>
            <a:r>
              <a:rPr lang="ru-RU" sz="2000" b="1" dirty="0" smtClean="0">
                <a:solidFill>
                  <a:schemeClr val="tx2"/>
                </a:solidFill>
              </a:rPr>
              <a:t>оксида  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III</a:t>
            </a:r>
            <a:r>
              <a:rPr lang="ru-RU" sz="2000" b="1" dirty="0" smtClean="0">
                <a:solidFill>
                  <a:schemeClr val="tx2"/>
                </a:solidFill>
              </a:rPr>
              <a:t>),  содержащего 20% пустой породы?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857496"/>
            <a:ext cx="31432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Дано:		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baseline="-25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 с прим.) = 1000кг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(пуст. пор.) = 20% = 0,2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dirty="0" smtClean="0">
                <a:solidFill>
                  <a:schemeClr val="tx2"/>
                </a:solidFill>
              </a:rPr>
              <a:t>) = 94% = 0,94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3576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(чугуна) = ?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220486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Решение: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3143249"/>
            <a:ext cx="5643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(1 – 0,2)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0,8 = 800т</a:t>
            </a:r>
            <a:r>
              <a:rPr lang="en-US" sz="2000" b="1" dirty="0" smtClean="0">
                <a:solidFill>
                  <a:schemeClr val="tx2"/>
                </a:solidFill>
              </a:rPr>
              <a:t> (800000</a:t>
            </a:r>
            <a:r>
              <a:rPr lang="ru-RU" sz="2000" b="1" dirty="0" smtClean="0">
                <a:solidFill>
                  <a:schemeClr val="tx2"/>
                </a:solidFill>
              </a:rPr>
              <a:t>кг)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378619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2) </a:t>
            </a:r>
            <a:r>
              <a:rPr lang="en-US" sz="2000" b="1" dirty="0" smtClean="0">
                <a:solidFill>
                  <a:schemeClr val="tx2"/>
                </a:solidFill>
              </a:rPr>
              <a:t>n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</a:t>
            </a:r>
            <a:r>
              <a:rPr lang="en-US" sz="2000" b="1" dirty="0" smtClean="0">
                <a:solidFill>
                  <a:schemeClr val="tx2"/>
                </a:solidFill>
              </a:rPr>
              <a:t>800000</a:t>
            </a:r>
            <a:r>
              <a:rPr lang="ru-RU" sz="2000" b="1" dirty="0" smtClean="0">
                <a:solidFill>
                  <a:schemeClr val="tx2"/>
                </a:solidFill>
              </a:rPr>
              <a:t>/160 = 5000кмоль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4000504"/>
            <a:ext cx="507209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</a:rPr>
              <a:t>5000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10000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3) 2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 + 3С = 4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 + 3СО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</a:t>
            </a:r>
            <a:r>
              <a:rPr lang="ru-RU" sz="1400" dirty="0" smtClean="0">
                <a:solidFill>
                  <a:schemeClr val="tx2"/>
                </a:solidFill>
              </a:rPr>
              <a:t>2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        4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528638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4)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) = 56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10000 = 560000кг (560т)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7554" y="564357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5)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(чугуна) = 560/0,94 = 595,74т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600076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Ответ: масса чугуна 595,74т</a:t>
            </a:r>
            <a:endParaRPr lang="ru-RU" sz="2000" b="1" dirty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94B6-8186-4A92-A746-00D1F6A207CF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9" name="Управляющая кнопка: домой 28">
            <a:hlinkClick r:id="" action="ppaction://noaction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/>
              <a:t>Задача №2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Какая масса магнетита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, содержащая 10% примесей, потребуется </a:t>
            </a:r>
            <a:r>
              <a:rPr lang="ru-RU" sz="2000" b="1" dirty="0" smtClean="0"/>
              <a:t>для   </a:t>
            </a:r>
            <a:r>
              <a:rPr lang="ru-RU" sz="2000" b="1" dirty="0" smtClean="0"/>
              <a:t>получения 4т  </a:t>
            </a:r>
            <a:r>
              <a:rPr lang="en-US" sz="2000" b="1" dirty="0" smtClean="0"/>
              <a:t>Fe</a:t>
            </a:r>
            <a:r>
              <a:rPr lang="ru-RU" sz="2000" b="1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</a:t>
            </a:r>
          </a:p>
          <a:p>
            <a:r>
              <a:rPr lang="ru-RU" b="1" dirty="0" smtClean="0"/>
              <a:t>	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20002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4т = 4000кг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22859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(прим.) = 10% = 0,1</a:t>
            </a:r>
            <a:endParaRPr lang="ru-RU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42844" y="1714488"/>
            <a:ext cx="3143272" cy="1714512"/>
            <a:chOff x="428596" y="3072604"/>
            <a:chExt cx="3143272" cy="171451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20" y="30718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(магнетита) = ?	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71868" y="164305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57554" y="200024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4000/56 = 71,43 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28992" y="263104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3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242886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23,8кмоль            71,43кмоль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292893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          3кмоль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28992" y="32861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23,8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232 = 5521,6кг (5,52т)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2899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1 – 0,1 = 0,9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00430" y="414338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(магнетита) = 5,52/0,9 = 6,14т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00430" y="457200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масса магнетита 6,14т</a:t>
            </a:r>
            <a:endParaRPr lang="ru-RU" sz="2000" b="1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F1EC-3D8D-448D-80C7-0068259463E1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9" name="Управляющая кнопка: домой 28">
            <a:hlinkClick r:id="" action="ppaction://noaction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5255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u="sng" dirty="0" smtClean="0"/>
              <a:t>Задача №3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Сплав железа с углеродом массой 5,83г растворили в соляной кислоте. </a:t>
            </a:r>
            <a:r>
              <a:rPr lang="ru-RU" sz="2000" b="1" dirty="0" smtClean="0"/>
              <a:t>При  этом </a:t>
            </a:r>
            <a:r>
              <a:rPr lang="ru-RU" sz="2000" b="1" dirty="0" smtClean="0"/>
              <a:t>выделилось 2,24л (н.у.) водорода. Определите массовую долю </a:t>
            </a:r>
            <a:r>
              <a:rPr lang="ru-RU" sz="2000" b="1" dirty="0" smtClean="0"/>
              <a:t>углерода  в </a:t>
            </a:r>
            <a:r>
              <a:rPr lang="ru-RU" sz="2000" b="1" dirty="0" smtClean="0"/>
              <a:t>сплаве. Что представлял собой сплав: чугун или сталь?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0497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7997" y="2404536"/>
            <a:ext cx="235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(сплава) = 5,83г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232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(Н</a:t>
            </a:r>
            <a:r>
              <a:rPr lang="ru-RU" b="1" baseline="-25000" dirty="0" smtClean="0"/>
              <a:t>2</a:t>
            </a:r>
            <a:r>
              <a:rPr lang="ru-RU" b="1" dirty="0" smtClean="0"/>
              <a:t>) = 2,24л (н.у.)</a:t>
            </a:r>
            <a:r>
              <a:rPr lang="ru-RU" dirty="0" smtClean="0"/>
              <a:t>	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(С) = 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Чугун или сталь?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201449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8083" y="2513694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 2,24/22,4 = 0,1 моль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291922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0,1моль                          </a:t>
            </a:r>
            <a:r>
              <a:rPr lang="ru-RU" sz="1400" dirty="0" err="1" smtClean="0"/>
              <a:t>0,1моль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2337" y="314211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+ 2</a:t>
            </a:r>
            <a:r>
              <a:rPr lang="en-US" sz="2000" b="1" dirty="0" err="1" smtClean="0"/>
              <a:t>HCl</a:t>
            </a:r>
            <a:r>
              <a:rPr lang="ru-RU" sz="2000" b="1" dirty="0" smtClean="0"/>
              <a:t> = </a:t>
            </a:r>
            <a:r>
              <a:rPr lang="en-US" sz="2000" b="1" dirty="0" err="1" smtClean="0"/>
              <a:t>FeCl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+ </a:t>
            </a:r>
            <a:r>
              <a:rPr lang="en-US" sz="2000" b="1" dirty="0" smtClean="0"/>
              <a:t>H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93273" y="34168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1 моль                              1моль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06718" y="3812591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0,1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56 = 5,6г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4229077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(С) = 5,83 – 5,6 = 0,23г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06718" y="4657705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(С) = 0,23/5,83 = 0,039 (3,9%)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286388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массовая доля углерода 3,9%; это чугун.</a:t>
            </a:r>
            <a:endParaRPr lang="ru-RU" sz="2000" b="1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6D2E-FF22-4C86-8B35-6D6C084338BC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7" name="Управляющая кнопка: домой 26">
            <a:hlinkClick r:id="" action="ppaction://noaction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668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/>
              <a:t>Задача №4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Феррохром содержит 65% хрома и 35% железа. Определите массовую долю </a:t>
            </a:r>
            <a:r>
              <a:rPr lang="ru-RU" sz="2000" b="1" dirty="0" smtClean="0"/>
              <a:t> хрома </a:t>
            </a:r>
            <a:r>
              <a:rPr lang="ru-RU" sz="2000" b="1" dirty="0" smtClean="0"/>
              <a:t>в стали, полученной при прибавлении к 100кг стали 2кг феррохрома </a:t>
            </a:r>
            <a:r>
              <a:rPr lang="ru-RU" sz="2000" b="1" dirty="0" smtClean="0"/>
              <a:t> (</a:t>
            </a:r>
            <a:r>
              <a:rPr lang="ru-RU" sz="2000" b="1" dirty="0" smtClean="0"/>
              <a:t>3кг феррохрома).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4881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35% = 0,35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) = 65% = 0,65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(стали) = 100кг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 </a:t>
            </a:r>
            <a:r>
              <a:rPr lang="ru-RU" b="1" dirty="0" smtClean="0"/>
              <a:t>– </a:t>
            </a:r>
            <a:r>
              <a:rPr lang="en-US" b="1" dirty="0" smtClean="0"/>
              <a:t>Cr</a:t>
            </a:r>
            <a:r>
              <a:rPr lang="ru-RU" b="1" dirty="0" smtClean="0"/>
              <a:t>) = 2кг (3кг)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 в стали) = ?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2357430"/>
            <a:ext cx="2500330" cy="1928826"/>
            <a:chOff x="428596" y="3072604"/>
            <a:chExt cx="3143272" cy="171451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331203" y="199911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257174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2000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1300г (1,3кг)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291679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3000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1950г (1,95кг)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16386" y="3561626"/>
            <a:ext cx="572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(хромовой стали) = 100 + 1,3 = 101,3кг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00892" y="4120865"/>
            <a:ext cx="606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(хромовой стали) = 100 + 1,95 = 101,95кг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60623" y="4797152"/>
            <a:ext cx="568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1,3/101,3 = 0,013 (1,3%)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48868" y="5301208"/>
            <a:ext cx="591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1,95/101,95 = 0,019 (1,9%)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5789295"/>
            <a:ext cx="627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массовые доли хрома 1,3% (1,9%)</a:t>
            </a:r>
            <a:endParaRPr lang="ru-RU" sz="2000" b="1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2DA2-34BF-4B97-82CF-5B266632C3C9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26" name="Управляющая кнопка: домой 25">
            <a:hlinkClick r:id="" action="ppaction://noaction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85738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№6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Определите объём (н.у.)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), необходимый для </a:t>
            </a:r>
          </a:p>
          <a:p>
            <a:pPr>
              <a:buNone/>
            </a:pPr>
            <a:r>
              <a:rPr lang="ru-RU" sz="2000" b="1" dirty="0" smtClean="0"/>
              <a:t>восстановления железа из 1000 кг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и массу угля, который надо сжечь </a:t>
            </a:r>
            <a:r>
              <a:rPr lang="ru-RU" sz="2000" b="1" dirty="0" smtClean="0"/>
              <a:t>  для </a:t>
            </a:r>
            <a:r>
              <a:rPr lang="ru-RU" sz="2000" b="1" dirty="0" smtClean="0"/>
              <a:t>получения требуемого объёма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baseline="-25000" dirty="0" smtClean="0"/>
              <a:t>2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) = 1000кг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</a:t>
            </a:r>
            <a:r>
              <a:rPr lang="en-US" b="1" dirty="0" smtClean="0"/>
              <a:t>CO</a:t>
            </a:r>
            <a:r>
              <a:rPr lang="ru-RU" b="1" dirty="0" smtClean="0"/>
              <a:t>) </a:t>
            </a:r>
            <a:r>
              <a:rPr lang="ru-RU" b="1" baseline="-25000" dirty="0" smtClean="0"/>
              <a:t>(н.у.) </a:t>
            </a:r>
            <a:r>
              <a:rPr lang="ru-RU" b="1" dirty="0" smtClean="0"/>
              <a:t>= 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7740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(С) = ?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428992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7146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 = = 1000/160 = 6,25кмоль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14324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6,25кмоль 18,75кмоль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42900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+ 3СО = 2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+ 3СО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0430" y="378619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3кмоль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14338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V</a:t>
            </a:r>
            <a:r>
              <a:rPr lang="ru-RU" sz="2000" b="1" dirty="0" smtClean="0"/>
              <a:t>(</a:t>
            </a:r>
            <a:r>
              <a:rPr lang="en-US" sz="2000" b="1" dirty="0" smtClean="0"/>
              <a:t>CO</a:t>
            </a:r>
            <a:r>
              <a:rPr lang="ru-RU" sz="2000" b="1" dirty="0" smtClean="0"/>
              <a:t>) </a:t>
            </a:r>
            <a:r>
              <a:rPr lang="ru-RU" sz="2000" b="1" baseline="-25000" dirty="0" smtClean="0"/>
              <a:t>(н.у.) </a:t>
            </a:r>
            <a:r>
              <a:rPr lang="ru-RU" sz="2000" b="1" dirty="0" smtClean="0"/>
              <a:t>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22,4 = 420м</a:t>
            </a:r>
            <a:r>
              <a:rPr lang="ru-RU" sz="2000" b="1" baseline="30000" dirty="0" smtClean="0"/>
              <a:t>3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457200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18,75кмоль     </a:t>
            </a:r>
            <a:r>
              <a:rPr lang="ru-RU" sz="1400" dirty="0" err="1" smtClean="0"/>
              <a:t>18,75кмоль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485776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2С + 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2СО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514351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2кмоль          </a:t>
            </a:r>
            <a:r>
              <a:rPr lang="ru-RU" sz="1400" dirty="0" err="1" smtClean="0"/>
              <a:t>2кмоль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42926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(С) 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12 = 225кг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объём угарного газа 420м</a:t>
            </a:r>
            <a:r>
              <a:rPr lang="ru-RU" b="1" baseline="30000" dirty="0" smtClean="0"/>
              <a:t>3</a:t>
            </a:r>
            <a:r>
              <a:rPr lang="ru-RU" b="1" dirty="0" smtClean="0"/>
              <a:t>, масса угля 225кг.</a:t>
            </a:r>
            <a:endParaRPr lang="ru-RU" b="1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2358-1754-4DED-B31C-6AEC912BBC45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8" name="Управляющая кнопка: домой 27">
            <a:hlinkClick r:id="" action="ppaction://noaction" highlightClick="1"/>
          </p:cNvPr>
          <p:cNvSpPr/>
          <p:nvPr/>
        </p:nvSpPr>
        <p:spPr>
          <a:xfrm>
            <a:off x="8429652" y="21429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129614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олото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бывает в распыленном состоянии, а иногда собирается в большие массы  самородки</a:t>
            </a:r>
          </a:p>
        </p:txBody>
      </p:sp>
      <p:pic>
        <p:nvPicPr>
          <p:cNvPr id="2050" name="Picture 2" descr="http://www.uveldi.ru/_mod_files/ce_images/Interesno/zoloto-5_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3" y="1520943"/>
            <a:ext cx="3347864" cy="33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7" y="1700808"/>
            <a:ext cx="4951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Так в Австралии в 1869 году нашли </a:t>
            </a:r>
            <a:endParaRPr lang="ru-RU" dirty="0" smtClean="0"/>
          </a:p>
          <a:p>
            <a:pPr algn="ctr"/>
            <a:r>
              <a:rPr lang="ru-RU" dirty="0" smtClean="0"/>
              <a:t>глыбу </a:t>
            </a:r>
            <a:r>
              <a:rPr lang="ru-RU" dirty="0"/>
              <a:t>золота в сто килограммов весом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Через </a:t>
            </a:r>
            <a:r>
              <a:rPr lang="ru-RU" dirty="0"/>
              <a:t>три года обнаружили там </a:t>
            </a:r>
            <a:r>
              <a:rPr lang="ru-RU" dirty="0" smtClean="0"/>
              <a:t>же</a:t>
            </a:r>
          </a:p>
          <a:p>
            <a:pPr algn="ctr"/>
            <a:r>
              <a:rPr lang="ru-RU" dirty="0" smtClean="0"/>
              <a:t>еще </a:t>
            </a:r>
            <a:r>
              <a:rPr lang="ru-RU" dirty="0"/>
              <a:t>большую глыбу весом </a:t>
            </a:r>
            <a:r>
              <a:rPr lang="ru-RU" dirty="0" smtClean="0"/>
              <a:t>около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двухсот пятидесяти килограммов. </a:t>
            </a:r>
          </a:p>
        </p:txBody>
      </p:sp>
      <p:pic>
        <p:nvPicPr>
          <p:cNvPr id="2052" name="Picture 4" descr="http://geo.web.ru/druza/m-Au_21_9132_Lei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8"/>
          <a:stretch/>
        </p:blipFill>
        <p:spPr bwMode="auto">
          <a:xfrm>
            <a:off x="3331231" y="3250636"/>
            <a:ext cx="5633257" cy="36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33955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самородном виде и в форме соединений могут находиться в природе </a:t>
            </a:r>
          </a:p>
        </p:txBody>
      </p:sp>
      <p:pic>
        <p:nvPicPr>
          <p:cNvPr id="11266" name="Picture 2" descr="http://chemistry-chemists.com/N6_2011/U7/Native_Sil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2915816" cy="21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neral-land.com/Images/copper_300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" y="4131367"/>
            <a:ext cx="2726634" cy="27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-fotki.yandex.ru/get/4507/101046561.73/0_89b46_5fb18fc8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1168"/>
            <a:ext cx="2787757" cy="20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www.redbor.pl/mineraly/olow_0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www.redbor.pl/mineraly/olow_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3766"/>
            <a:ext cx="2829113" cy="21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6770" y="163116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Серебро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57" y="16311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Ртуть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06216" y="443376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Медь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5364" y="443376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Олово </a:t>
            </a:r>
            <a:endParaRPr lang="ru-RU" b="1" dirty="0"/>
          </a:p>
        </p:txBody>
      </p:sp>
      <p:pic>
        <p:nvPicPr>
          <p:cNvPr id="11276" name="Picture 12" descr="http://www.mirsamotcvetov.ru/pic/220108170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16" y="2065668"/>
            <a:ext cx="1798918" cy="17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catalogmineralov.ru/pic/222818201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32" y="5111835"/>
            <a:ext cx="1723381" cy="17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фотография минерала Киновар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31" y="2420888"/>
            <a:ext cx="1691209" cy="16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фотография минерала Касситери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106479"/>
            <a:ext cx="1751521" cy="17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металлы, которые в ряду напряжений находятся до олова, встречаются только в виде соединений</a:t>
            </a:r>
          </a:p>
        </p:txBody>
      </p:sp>
      <p:pic>
        <p:nvPicPr>
          <p:cNvPr id="12290" name="Picture 2" descr="http://geo.web.ru/druza/m-mus_Kir_4301_syl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8" y="2708919"/>
            <a:ext cx="4007074" cy="30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031298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Хлоридов:</a:t>
            </a:r>
          </a:p>
        </p:txBody>
      </p:sp>
      <p:pic>
        <p:nvPicPr>
          <p:cNvPr id="12292" name="Picture 4" descr="http://img-fotki.yandex.ru/get/3308/fed-kobets.d/0_67cb_363121f0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89" y="2708919"/>
            <a:ext cx="3158308" cy="30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649" y="592769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Сильвинит </a:t>
            </a:r>
            <a:r>
              <a:rPr lang="ru-RU" dirty="0" err="1"/>
              <a:t>КСl</a:t>
            </a:r>
            <a:r>
              <a:rPr lang="ru-RU" dirty="0"/>
              <a:t> • </a:t>
            </a:r>
            <a:r>
              <a:rPr lang="ru-RU" dirty="0" err="1"/>
              <a:t>NaCl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93317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Каменная  </a:t>
            </a:r>
            <a:r>
              <a:rPr lang="ru-RU" dirty="0"/>
              <a:t>соль </a:t>
            </a:r>
            <a:r>
              <a:rPr lang="ru-RU" dirty="0" err="1"/>
              <a:t>NaCl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Сульфатов: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www.edgarcaysi.narod.ru/images/image496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7" y="220486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707" y="5445224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Глауберова </a:t>
            </a:r>
            <a:r>
              <a:rPr lang="ru-RU" dirty="0"/>
              <a:t>соль Na</a:t>
            </a:r>
            <a:r>
              <a:rPr lang="ru-RU" baseline="-25000" dirty="0"/>
              <a:t>2</a:t>
            </a:r>
            <a:r>
              <a:rPr lang="ru-RU" dirty="0"/>
              <a:t>SO</a:t>
            </a:r>
            <a:r>
              <a:rPr lang="ru-RU" baseline="-25000" dirty="0"/>
              <a:t>4</a:t>
            </a:r>
            <a:r>
              <a:rPr lang="ru-RU" dirty="0"/>
              <a:t> * 10 H</a:t>
            </a:r>
            <a:r>
              <a:rPr lang="ru-RU" baseline="-25000" dirty="0"/>
              <a:t>2</a:t>
            </a:r>
            <a:r>
              <a:rPr lang="ru-RU" dirty="0"/>
              <a:t>O</a:t>
            </a:r>
            <a:endParaRPr lang="ru-RU" b="1" dirty="0"/>
          </a:p>
        </p:txBody>
      </p:sp>
      <p:pic>
        <p:nvPicPr>
          <p:cNvPr id="14342" name="Picture 6" descr="фотография минерала Гип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84" y="2020386"/>
            <a:ext cx="323393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445224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Гипс  </a:t>
            </a:r>
            <a:r>
              <a:rPr lang="ru-RU" dirty="0"/>
              <a:t>CaSO</a:t>
            </a:r>
            <a:r>
              <a:rPr lang="ru-RU" baseline="-25000" dirty="0"/>
              <a:t>4</a:t>
            </a:r>
            <a:r>
              <a:rPr lang="ru-RU" dirty="0"/>
              <a:t> • 2Н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5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Карбонатов: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krugosvet.ru/images/1001982_PH03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63414" cy="27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3" y="4540478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Доломит </a:t>
            </a:r>
            <a:r>
              <a:rPr lang="ru-RU" dirty="0"/>
              <a:t>CaCO</a:t>
            </a:r>
            <a:r>
              <a:rPr lang="ru-RU" baseline="-25000" dirty="0"/>
              <a:t>3</a:t>
            </a:r>
            <a:r>
              <a:rPr lang="ru-RU" dirty="0"/>
              <a:t> • MgCO</a:t>
            </a:r>
            <a:r>
              <a:rPr lang="ru-RU" baseline="-25000" dirty="0"/>
              <a:t>3</a:t>
            </a:r>
            <a:endParaRPr lang="ru-RU" dirty="0"/>
          </a:p>
        </p:txBody>
      </p:sp>
      <p:pic>
        <p:nvPicPr>
          <p:cNvPr id="15364" name="Picture 4" descr="фотография минерала Магнез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36" y="4393251"/>
            <a:ext cx="2498218" cy="24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16530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Магнезит </a:t>
            </a:r>
            <a:r>
              <a:rPr lang="ru-RU" dirty="0"/>
              <a:t>MgCO</a:t>
            </a:r>
            <a:r>
              <a:rPr lang="ru-RU" baseline="-25000" dirty="0"/>
              <a:t>3</a:t>
            </a:r>
            <a:endParaRPr lang="ru-RU" dirty="0"/>
          </a:p>
        </p:txBody>
      </p:sp>
      <p:pic>
        <p:nvPicPr>
          <p:cNvPr id="15366" name="Picture 6" descr="http://www.slate.ru/wp-content/uploads/2010/04/mramor_shtainwe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933"/>
            <a:ext cx="3429139" cy="25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123831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Мел, </a:t>
            </a:r>
            <a:r>
              <a:rPr lang="ru-RU" dirty="0"/>
              <a:t>мрамор, </a:t>
            </a:r>
            <a:endParaRPr lang="ru-RU" dirty="0" smtClean="0"/>
          </a:p>
          <a:p>
            <a:pPr algn="ctr"/>
            <a:r>
              <a:rPr lang="ru-RU" dirty="0" smtClean="0"/>
              <a:t>известняк </a:t>
            </a:r>
            <a:r>
              <a:rPr lang="ru-RU" dirty="0"/>
              <a:t>СаСО</a:t>
            </a:r>
            <a:r>
              <a:rPr lang="ru-RU" baseline="-25000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4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Сульфидов:</a:t>
            </a:r>
            <a:endParaRPr lang="ru-RU" b="1" dirty="0"/>
          </a:p>
        </p:txBody>
      </p:sp>
      <p:pic>
        <p:nvPicPr>
          <p:cNvPr id="16386" name="Picture 2" descr="http://www.dmitrovsk-orl.ru/uploads/posts/2010-01/1262452267_untitled-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19" y="1916832"/>
            <a:ext cx="3312368" cy="32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фотография минерала Пир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1340768"/>
            <a:ext cx="2989312" cy="29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035.radikal.ru/0807/01/1aef47ef42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2564904"/>
            <a:ext cx="2945904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93" y="4356787"/>
            <a:ext cx="299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Серный </a:t>
            </a:r>
            <a:r>
              <a:rPr lang="ru-RU" dirty="0"/>
              <a:t>колчедан FeS</a:t>
            </a:r>
            <a:r>
              <a:rPr lang="ru-RU" baseline="-25000" dirty="0"/>
              <a:t>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18855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Киноварь </a:t>
            </a:r>
            <a:r>
              <a:rPr lang="ru-RU" dirty="0" err="1"/>
              <a:t>HgS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0077" y="5565252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Цинковая </a:t>
            </a:r>
            <a:r>
              <a:rPr lang="ru-RU" dirty="0"/>
              <a:t>обманка </a:t>
            </a:r>
            <a:endParaRPr lang="ru-RU" dirty="0" smtClean="0"/>
          </a:p>
          <a:p>
            <a:pPr algn="ctr"/>
            <a:r>
              <a:rPr lang="ru-RU" dirty="0" err="1" smtClean="0"/>
              <a:t>ZnS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2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6415"/>
            <a:ext cx="7024744" cy="548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Фосфатов: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фотография минерала Апат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54" y="1719415"/>
            <a:ext cx="3412257" cy="34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geo.web.ru/druza/m-phos_6U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9416"/>
            <a:ext cx="5256584" cy="34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332566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Фосфориты, </a:t>
            </a:r>
            <a:r>
              <a:rPr lang="ru-RU" dirty="0"/>
              <a:t>апатиты Ca</a:t>
            </a:r>
            <a:r>
              <a:rPr lang="ru-RU" baseline="-25000" dirty="0"/>
              <a:t>3</a:t>
            </a:r>
            <a:r>
              <a:rPr lang="ru-RU" dirty="0"/>
              <a:t>(PO</a:t>
            </a:r>
            <a:r>
              <a:rPr lang="ru-RU" baseline="-25000" dirty="0"/>
              <a:t>4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8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1391</Words>
  <Application>Microsoft Office PowerPoint</Application>
  <PresentationFormat>Экран (4:3)</PresentationFormat>
  <Paragraphs>234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СПОСОБЫ ПОЛУЧЕНИЯ МЕТАЛЛОВ</vt:lpstr>
      <vt:lpstr>Металлы в природе </vt:lpstr>
      <vt:lpstr>Золото бывает в распыленном состоянии, а иногда собирается в большие массы  самородки</vt:lpstr>
      <vt:lpstr>В самородном виде и в форме соединений могут находиться в природе </vt:lpstr>
      <vt:lpstr>Все металлы, которые в ряду напряжений находятся до олова, встречаются только в виде соединений</vt:lpstr>
      <vt:lpstr>Сульфатов:</vt:lpstr>
      <vt:lpstr>Карбонатов:</vt:lpstr>
      <vt:lpstr>Сульфидов:</vt:lpstr>
      <vt:lpstr>Фосфатов:</vt:lpstr>
      <vt:lpstr>Оксидов:</vt:lpstr>
      <vt:lpstr>Металлургия – это отрасль промышленности, которая занимается получением металлов из руд.</vt:lpstr>
      <vt:lpstr>Презентация PowerPoint</vt:lpstr>
      <vt:lpstr>Промышленные способы получения металлов</vt:lpstr>
      <vt:lpstr>Пирометаллургия </vt:lpstr>
      <vt:lpstr>Гидрометаллургия </vt:lpstr>
      <vt:lpstr>Электролиз -  </vt:lpstr>
      <vt:lpstr>Презентация PowerPoint</vt:lpstr>
      <vt:lpstr>Электролиз водных растворов электролитов</vt:lpstr>
      <vt:lpstr>Анодные процессы</vt:lpstr>
      <vt:lpstr>На аноде окисляются анионы бескислородных кислот, OH– или молекулы воды</vt:lpstr>
      <vt:lpstr> При электролизе раствора соли из активного металла и бескислородной кислоты на катоде образуется -  Н2, на аноде – неметалл, а в растворе – основание ( из Fˉ - O2)</vt:lpstr>
      <vt:lpstr>Правила процессов электролиза</vt:lpstr>
      <vt:lpstr>Правила процессов электролиза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ПОЛУЧЕНИЯ МЕТАЛЛОВ</dc:title>
  <dc:creator>acer</dc:creator>
  <cp:lastModifiedBy>acer</cp:lastModifiedBy>
  <cp:revision>7</cp:revision>
  <dcterms:created xsi:type="dcterms:W3CDTF">2015-01-27T12:31:33Z</dcterms:created>
  <dcterms:modified xsi:type="dcterms:W3CDTF">2015-01-27T13:20:11Z</dcterms:modified>
</cp:coreProperties>
</file>