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6"/>
  </p:notesMasterIdLst>
  <p:sldIdLst>
    <p:sldId id="350" r:id="rId2"/>
    <p:sldId id="263" r:id="rId3"/>
    <p:sldId id="351" r:id="rId4"/>
    <p:sldId id="281" r:id="rId5"/>
    <p:sldId id="362" r:id="rId6"/>
    <p:sldId id="353" r:id="rId7"/>
    <p:sldId id="354" r:id="rId8"/>
    <p:sldId id="356" r:id="rId9"/>
    <p:sldId id="355" r:id="rId10"/>
    <p:sldId id="357" r:id="rId11"/>
    <p:sldId id="359" r:id="rId12"/>
    <p:sldId id="363" r:id="rId13"/>
    <p:sldId id="360" r:id="rId14"/>
    <p:sldId id="348" r:id="rId15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296C9FCD-F021-4515-B0C2-FA8F375A1BF9}">
  <a:tblStyle styleId="{296C9FCD-F021-4515-B0C2-FA8F375A1BF9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97" name="Shape 2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61" name="Shape 3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Shape 6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54" name="Shape 6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92100"/>
            <a:ext cx="843597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787900" y="4292600"/>
            <a:ext cx="3024187" cy="18716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indent="-17780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800"/>
            </a:lvl2pPr>
            <a:lvl3pPr marL="1143000" indent="-117475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400"/>
            </a:lvl3pPr>
            <a:lvl4pPr marL="16002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/>
            </a:lvl4pPr>
            <a:lvl5pPr marL="2057400" indent="-168275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/>
            </a:lvl5pPr>
            <a:lvl6pPr marL="2514600" indent="-130175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indent="-130175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indent="-130175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indent="-130175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400" b="0" i="0" u="none" strike="noStrike" cap="none" baseline="0"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defRPr sz="1400" b="0" i="0" u="none" strike="noStrike" cap="none" baseline="0"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400" b="0" i="0" u="none" strike="noStrike" cap="none" baseline="0"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1763711" y="2708275"/>
            <a:ext cx="6923086" cy="20891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indent="-17780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800"/>
            </a:lvl2pPr>
            <a:lvl3pPr marL="1143000" indent="-117475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400"/>
            </a:lvl3pPr>
            <a:lvl4pPr marL="16002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/>
            </a:lvl4pPr>
            <a:lvl5pPr marL="2057400" indent="-168275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/>
            </a:lvl5pPr>
            <a:lvl6pPr marL="2514600" indent="-130175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indent="-130175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indent="-130175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indent="-130175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400" b="0" i="0" u="none" strike="noStrike" cap="none" baseline="0"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defRPr sz="1400" b="0" i="0" u="none" strike="noStrike" cap="none" baseline="0"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400" b="0" i="0" u="none" strike="noStrike" cap="none" baseline="0"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476250"/>
            <a:ext cx="7772400" cy="936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2339975" y="2565400"/>
            <a:ext cx="5432424" cy="307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1270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title" idx="2"/>
          </p:nvPr>
        </p:nvSpPr>
        <p:spPr>
          <a:xfrm>
            <a:off x="457200" y="292100"/>
            <a:ext cx="8229600" cy="138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3"/>
          </p:nvPr>
        </p:nvSpPr>
        <p:spPr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indent="-17780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800"/>
            </a:lvl2pPr>
            <a:lvl3pPr marL="1143000" indent="-117475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400"/>
            </a:lvl3pPr>
            <a:lvl4pPr marL="16002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/>
            </a:lvl4pPr>
            <a:lvl5pPr marL="2057400" indent="-168275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/>
            </a:lvl5pPr>
            <a:lvl6pPr marL="2514600" indent="-130175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indent="-130175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indent="-130175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indent="-130175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400" b="0" i="0" u="none" strike="noStrike" cap="none" baseline="0"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defRPr sz="1400" b="0" i="0" u="none" strike="noStrike" cap="none" baseline="0"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400" b="0" i="0" u="none" strike="noStrike" cap="none" baseline="0"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92100"/>
            <a:ext cx="8229600" cy="138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indent="-17780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800"/>
            </a:lvl2pPr>
            <a:lvl3pPr marL="1143000" indent="-117475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400"/>
            </a:lvl3pPr>
            <a:lvl4pPr marL="16002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/>
            </a:lvl4pPr>
            <a:lvl5pPr marL="2057400" indent="-168275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/>
            </a:lvl5pPr>
            <a:lvl6pPr marL="2514600" indent="-130175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indent="-130175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indent="-130175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indent="-130175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400" b="0" i="0" u="none" strike="noStrike" cap="none" baseline="0"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defRPr sz="1400" b="0" i="0" u="none" strike="noStrike" cap="none" baseline="0"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400" b="0" i="0" u="none" strike="noStrike" cap="none" baseline="0"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Образовательный портал "Мой университет" - WWW.moi-universitet.ru Факультет "Реформа образования" - www.edu-reforma.ru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AC302-3177-4B3E-B305-B7FB676FB0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Образовательный портал "Мой университет" - WWW.moi-universitet.ru Факультет "Реформа образования" - www.edu-reforma.ru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F00D5-F8FD-4242-BF54-7877C4D18D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Obj" type="fourObj">
  <p:cSld name="fourObj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92100"/>
            <a:ext cx="8229600" cy="138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indent="-17780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800"/>
            </a:lvl2pPr>
            <a:lvl3pPr marL="1143000" indent="-117475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400"/>
            </a:lvl3pPr>
            <a:lvl4pPr marL="16002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/>
            </a:lvl4pPr>
            <a:lvl5pPr marL="2057400" indent="-168275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/>
            </a:lvl5pPr>
            <a:lvl6pPr marL="2514600" indent="-130175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indent="-130175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indent="-130175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indent="-130175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400" b="0" i="0" u="none" strike="noStrike" cap="none" baseline="0"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defRPr sz="1400" b="0" i="0" u="none" strike="noStrike" cap="none" baseline="0"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400" b="0" i="0" u="none" strike="noStrike" cap="none" baseline="0"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9"/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92100"/>
            <a:ext cx="8229600" cy="138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1460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indent="-177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800" b="0" i="0" u="none" strike="noStrike" cap="none" baseline="0"/>
            </a:lvl2pPr>
            <a:lvl3pPr marL="1143000" marR="0" indent="-11747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400" b="0" i="0" u="none" strike="noStrike" cap="none" baseline="0"/>
            </a:lvl3pPr>
            <a:lvl4pPr marL="1600200" marR="0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 b="0" i="0" u="none" strike="noStrike" cap="none" baseline="0"/>
            </a:lvl4pPr>
            <a:lvl5pPr marL="2057400" marR="0" indent="-16827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 b="0" i="0" u="none" strike="noStrike" cap="none" baseline="0"/>
            </a:lvl5pPr>
            <a:lvl6pPr marL="2514600" marR="0" indent="-130175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indent="-130175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indent="-130175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indent="-130175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400" b="0" i="0" u="none" strike="noStrike" cap="none" baseline="0"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defRPr sz="1400" b="0" i="0" u="none" strike="noStrike" cap="none" baseline="0"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400" b="0" i="0" u="none" strike="noStrike" cap="none" baseline="0"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5" r:id="rId5"/>
    <p:sldLayoutId id="2147483656" r:id="rId6"/>
    <p:sldLayoutId id="2147483657" r:id="rId7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www.gotikmoda.design-warez.ru/uploads/posts/2009-05/1241975434_file063.gif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8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z1.ppt" TargetMode="External"/><Relationship Id="rId2" Type="http://schemas.openxmlformats.org/officeDocument/2006/relationships/hyperlink" Target="z5.ppt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z2.p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8229600" cy="4667272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Без конца и края Лужа</a:t>
            </a:r>
            <a:br>
              <a:rPr lang="ru-RU" sz="2000" dirty="0" smtClean="0"/>
            </a:br>
            <a:r>
              <a:rPr lang="ru-RU" sz="2000" dirty="0" smtClean="0"/>
              <a:t>  Не страшна ей злая стужа.</a:t>
            </a:r>
            <a:br>
              <a:rPr lang="ru-RU" sz="2000" dirty="0" smtClean="0"/>
            </a:br>
            <a:r>
              <a:rPr lang="ru-RU" sz="2000" dirty="0" smtClean="0"/>
              <a:t>  В Луже ходят корабли,</a:t>
            </a:r>
            <a:br>
              <a:rPr lang="ru-RU" sz="2000" dirty="0" smtClean="0"/>
            </a:br>
            <a:r>
              <a:rPr lang="ru-RU" sz="2000" dirty="0" smtClean="0"/>
              <a:t>  Далеко им до земли.                   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         МОРЕ                 </a:t>
            </a:r>
          </a:p>
          <a:p>
            <a:pPr>
              <a:buNone/>
            </a:pPr>
            <a:endParaRPr lang="ru-RU" sz="2000" dirty="0" smtClean="0"/>
          </a:p>
          <a:p>
            <a:pPr lvl="0" indent="0">
              <a:lnSpc>
                <a:spcPct val="90000"/>
              </a:lnSpc>
              <a:buSzPct val="25000"/>
              <a:buNone/>
            </a:pPr>
            <a:r>
              <a:rPr lang="en-US" sz="2000" dirty="0" smtClean="0"/>
              <a:t>И </a:t>
            </a:r>
            <a:r>
              <a:rPr lang="en-US" sz="2000" dirty="0" err="1" smtClean="0"/>
              <a:t>долга</a:t>
            </a:r>
            <a:r>
              <a:rPr lang="en-US" sz="2000" dirty="0" smtClean="0"/>
              <a:t> и </a:t>
            </a:r>
            <a:r>
              <a:rPr lang="en-US" sz="2000" dirty="0" err="1" smtClean="0"/>
              <a:t>коротка</a:t>
            </a:r>
            <a:r>
              <a:rPr lang="en-US" sz="2000" dirty="0" smtClean="0"/>
              <a:t>,</a:t>
            </a:r>
          </a:p>
          <a:p>
            <a:pPr lvl="0" indent="0">
              <a:lnSpc>
                <a:spcPct val="90000"/>
              </a:lnSpc>
              <a:buSzPct val="25000"/>
              <a:buNone/>
            </a:pPr>
            <a:r>
              <a:rPr lang="en-US" sz="2000" dirty="0" smtClean="0"/>
              <a:t>А </a:t>
            </a:r>
            <a:r>
              <a:rPr lang="en-US" sz="2000" dirty="0" err="1" smtClean="0"/>
              <a:t>один</a:t>
            </a:r>
            <a:r>
              <a:rPr lang="en-US" sz="2000" dirty="0" smtClean="0"/>
              <a:t> </a:t>
            </a:r>
            <a:r>
              <a:rPr lang="en-US" sz="2000" dirty="0" err="1" smtClean="0"/>
              <a:t>одному</a:t>
            </a:r>
            <a:r>
              <a:rPr lang="en-US" sz="2000" dirty="0" smtClean="0"/>
              <a:t> </a:t>
            </a:r>
            <a:r>
              <a:rPr lang="en-US" sz="2000" dirty="0" err="1" smtClean="0"/>
              <a:t>не</a:t>
            </a:r>
            <a:r>
              <a:rPr lang="en-US" sz="2000" dirty="0" smtClean="0"/>
              <a:t> </a:t>
            </a:r>
            <a:r>
              <a:rPr lang="en-US" sz="2000" dirty="0" err="1" smtClean="0"/>
              <a:t>верит</a:t>
            </a:r>
            <a:r>
              <a:rPr lang="en-US" sz="2000" dirty="0" smtClean="0"/>
              <a:t>;</a:t>
            </a:r>
          </a:p>
          <a:p>
            <a:pPr lvl="0" indent="0">
              <a:lnSpc>
                <a:spcPct val="90000"/>
              </a:lnSpc>
              <a:buSzPct val="25000"/>
              <a:buNone/>
            </a:pPr>
            <a:r>
              <a:rPr lang="en-US" sz="2000" dirty="0" err="1" smtClean="0"/>
              <a:t>Всяк</a:t>
            </a:r>
            <a:r>
              <a:rPr lang="en-US" sz="2000" dirty="0" smtClean="0"/>
              <a:t> </a:t>
            </a:r>
            <a:r>
              <a:rPr lang="en-US" sz="2000" dirty="0" err="1" smtClean="0"/>
              <a:t>сам</a:t>
            </a:r>
            <a:r>
              <a:rPr lang="en-US" sz="2000" dirty="0" smtClean="0"/>
              <a:t> </a:t>
            </a:r>
            <a:r>
              <a:rPr lang="en-US" sz="2000" dirty="0" err="1" smtClean="0"/>
              <a:t>по</a:t>
            </a:r>
            <a:r>
              <a:rPr lang="en-US" sz="2000" dirty="0" smtClean="0"/>
              <a:t> </a:t>
            </a:r>
            <a:r>
              <a:rPr lang="en-US" sz="2000" dirty="0" err="1" smtClean="0"/>
              <a:t>себе</a:t>
            </a:r>
            <a:r>
              <a:rPr lang="en-US" sz="2000" dirty="0" smtClean="0"/>
              <a:t> </a:t>
            </a:r>
            <a:r>
              <a:rPr lang="en-US" sz="2000" dirty="0" err="1" smtClean="0"/>
              <a:t>мерит</a:t>
            </a:r>
            <a:r>
              <a:rPr lang="ru-RU" sz="2000" dirty="0" smtClean="0"/>
              <a:t>.                 </a:t>
            </a:r>
          </a:p>
          <a:p>
            <a:pPr lvl="0" indent="0">
              <a:lnSpc>
                <a:spcPct val="90000"/>
              </a:lnSpc>
              <a:buSzPct val="25000"/>
              <a:buNone/>
            </a:pPr>
            <a:r>
              <a:rPr lang="ru-RU" sz="2000" dirty="0" smtClean="0"/>
              <a:t>                                                               ЖИЗНЬ</a:t>
            </a:r>
          </a:p>
          <a:p>
            <a:pPr lvl="0" indent="0">
              <a:lnSpc>
                <a:spcPct val="90000"/>
              </a:lnSpc>
              <a:buSzPct val="25000"/>
              <a:buNone/>
            </a:pPr>
            <a:endParaRPr lang="ru-RU" sz="2000" dirty="0" smtClean="0"/>
          </a:p>
          <a:p>
            <a:pPr lvl="0" indent="0">
              <a:lnSpc>
                <a:spcPct val="90000"/>
              </a:lnSpc>
              <a:buSzPct val="25000"/>
              <a:buNone/>
            </a:pPr>
            <a:endParaRPr lang="ru-RU" sz="2000" dirty="0" smtClean="0"/>
          </a:p>
          <a:p>
            <a:pPr lvl="0" indent="0">
              <a:lnSpc>
                <a:spcPct val="90000"/>
              </a:lnSpc>
              <a:buSzPct val="25000"/>
              <a:buNone/>
            </a:pPr>
            <a:r>
              <a:rPr lang="ru-RU" sz="2000" dirty="0" smtClean="0"/>
              <a:t>                                                              организмы</a:t>
            </a:r>
          </a:p>
          <a:p>
            <a:pPr lvl="0" indent="0">
              <a:lnSpc>
                <a:spcPct val="90000"/>
              </a:lnSpc>
              <a:buSzPct val="25000"/>
              <a:buNone/>
            </a:pPr>
            <a:endParaRPr lang="ru-RU" sz="2000" dirty="0" smtClean="0"/>
          </a:p>
          <a:p>
            <a:pPr lvl="0" indent="0">
              <a:lnSpc>
                <a:spcPct val="90000"/>
              </a:lnSpc>
              <a:buSzPct val="25000"/>
              <a:buNone/>
            </a:pPr>
            <a:r>
              <a:rPr lang="ru-RU" sz="2000" dirty="0" smtClean="0"/>
              <a:t> </a:t>
            </a:r>
            <a:endParaRPr lang="en-US" sz="2000" dirty="0" smtClean="0"/>
          </a:p>
          <a:p>
            <a:pPr>
              <a:buNone/>
            </a:pP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88641"/>
            <a:ext cx="603041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560"/>
              </a:spcBef>
              <a:buClr>
                <a:schemeClr val="hlink"/>
              </a:buClr>
              <a:buSzPct val="25000"/>
            </a:pPr>
            <a:r>
              <a:rPr lang="ru-RU" sz="2000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Состоит он из морей</a:t>
            </a:r>
            <a:r>
              <a:rPr lang="en-US" sz="2000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</a:p>
          <a:p>
            <a:pPr lvl="0">
              <a:lnSpc>
                <a:spcPct val="90000"/>
              </a:lnSpc>
              <a:spcBef>
                <a:spcPts val="560"/>
              </a:spcBef>
              <a:buClr>
                <a:schemeClr val="hlink"/>
              </a:buClr>
              <a:buSzPct val="25000"/>
            </a:pPr>
            <a:r>
              <a:rPr lang="ru-RU" sz="2000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Ну</a:t>
            </a:r>
            <a:r>
              <a:rPr lang="en-US" sz="2000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,</a:t>
            </a:r>
            <a:r>
              <a:rPr lang="ru-RU" sz="2000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давай, ответь скорей</a:t>
            </a:r>
            <a:endParaRPr lang="en-US" sz="20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lvl="0">
              <a:lnSpc>
                <a:spcPct val="90000"/>
              </a:lnSpc>
              <a:spcBef>
                <a:spcPts val="560"/>
              </a:spcBef>
              <a:buClr>
                <a:schemeClr val="hlink"/>
              </a:buClr>
              <a:buSzPct val="25000"/>
            </a:pPr>
            <a:r>
              <a:rPr lang="ru-RU" sz="2000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Это – не воды стакан</a:t>
            </a:r>
            <a:r>
              <a:rPr lang="en-US" sz="2000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,</a:t>
            </a:r>
          </a:p>
          <a:p>
            <a:pPr lvl="0">
              <a:lnSpc>
                <a:spcPct val="90000"/>
              </a:lnSpc>
              <a:spcBef>
                <a:spcPts val="560"/>
              </a:spcBef>
              <a:buClr>
                <a:schemeClr val="hlink"/>
              </a:buClr>
              <a:buSzPct val="25000"/>
            </a:pPr>
            <a:r>
              <a:rPr lang="ru-RU" sz="2000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А огромный …………..                 </a:t>
            </a:r>
          </a:p>
          <a:p>
            <a:pPr lvl="0">
              <a:lnSpc>
                <a:spcPct val="90000"/>
              </a:lnSpc>
              <a:spcBef>
                <a:spcPts val="560"/>
              </a:spcBef>
              <a:buClr>
                <a:schemeClr val="hlink"/>
              </a:buClr>
              <a:buSzPct val="25000"/>
            </a:pPr>
            <a:r>
              <a:rPr lang="ru-RU" sz="2000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                                                    ОКЕАН</a:t>
            </a:r>
          </a:p>
          <a:p>
            <a:pPr lvl="0">
              <a:lnSpc>
                <a:spcPct val="90000"/>
              </a:lnSpc>
              <a:spcBef>
                <a:spcPts val="560"/>
              </a:spcBef>
              <a:buClr>
                <a:schemeClr val="hlink"/>
              </a:buClr>
              <a:buSzPct val="25000"/>
            </a:pPr>
            <a:endParaRPr lang="ru-RU" sz="20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lvl="0">
              <a:lnSpc>
                <a:spcPct val="90000"/>
              </a:lnSpc>
              <a:spcBef>
                <a:spcPts val="560"/>
              </a:spcBef>
              <a:buClr>
                <a:schemeClr val="hlink"/>
              </a:buClr>
              <a:buSzPct val="25000"/>
            </a:pPr>
            <a:r>
              <a:rPr lang="en-US" sz="2000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lang="en-US" sz="2000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акул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133600"/>
            <a:ext cx="3048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 descr="radiolarian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2057400"/>
            <a:ext cx="2314575" cy="226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1428728" y="428604"/>
            <a:ext cx="5943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i="1" dirty="0"/>
              <a:t>Предположите, к каким </a:t>
            </a:r>
            <a:r>
              <a:rPr lang="ru-RU" sz="2000" b="1" i="1" dirty="0" smtClean="0"/>
              <a:t>зонам </a:t>
            </a:r>
            <a:r>
              <a:rPr lang="ru-RU" sz="2000" b="1" i="1" dirty="0"/>
              <a:t>относятся эти организмы?</a:t>
            </a:r>
          </a:p>
        </p:txBody>
      </p:sp>
      <p:pic>
        <p:nvPicPr>
          <p:cNvPr id="14347" name="Picture 11" descr="кораллы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4572008"/>
            <a:ext cx="3124200" cy="208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2" descr="удильщик 3"/>
          <p:cNvPicPr>
            <a:picLocks noChangeAspect="1" noChangeArrowheads="1"/>
          </p:cNvPicPr>
          <p:nvPr/>
        </p:nvPicPr>
        <p:blipFill>
          <a:blip r:embed="rId5">
            <a:lum contrast="12000"/>
          </a:blip>
          <a:srcRect/>
          <a:stretch>
            <a:fillRect/>
          </a:stretch>
        </p:blipFill>
        <p:spPr bwMode="auto">
          <a:xfrm>
            <a:off x="4214810" y="1785926"/>
            <a:ext cx="1571636" cy="257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7" descr="morskoj-konek-tryapichnik-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86380" y="4643446"/>
            <a:ext cx="2928958" cy="1958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3200" dirty="0" smtClean="0">
                <a:solidFill>
                  <a:schemeClr val="tx1"/>
                </a:solidFill>
              </a:rPr>
              <a:t>Домашнее задание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2452688"/>
          </a:xfrm>
        </p:spPr>
        <p:txBody>
          <a:bodyPr/>
          <a:lstStyle/>
          <a:p>
            <a:pPr marL="514350" indent="-514350" algn="ctr">
              <a:buFontTx/>
              <a:buNone/>
              <a:defRPr/>
            </a:pPr>
            <a:r>
              <a:rPr lang="ru-RU" dirty="0" smtClean="0"/>
              <a:t>1. с. 135-137, прочитать ответить на ?</a:t>
            </a:r>
          </a:p>
          <a:p>
            <a:pPr marL="514350" indent="-514350" algn="ctr">
              <a:buFontTx/>
              <a:buNone/>
              <a:defRPr/>
            </a:pPr>
            <a:r>
              <a:rPr lang="ru-RU" dirty="0" smtClean="0"/>
              <a:t>2. Составить кроссворд «Обитатели морей» из 7- 10 слов</a:t>
            </a:r>
          </a:p>
          <a:p>
            <a:pPr marL="514350" indent="-514350" algn="ctr">
              <a:buFontTx/>
              <a:buNone/>
              <a:defRPr/>
            </a:pPr>
            <a:r>
              <a:rPr lang="ru-RU" smtClean="0"/>
              <a:t>3. Выполнить </a:t>
            </a:r>
            <a:r>
              <a:rPr lang="ru-RU" dirty="0" smtClean="0"/>
              <a:t>творческое задание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pic>
        <p:nvPicPr>
          <p:cNvPr id="13317" name="Picture 3" descr="C:\Documents and Settings\Ларионова\Рабочий стол\лишнее\0035531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4500563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4" descr="C:\Documents and Settings\Ларионова\Мои документы\анимашки\школа2\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0" y="214313"/>
            <a:ext cx="1500188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ru-RU" sz="4000" dirty="0" smtClean="0">
                <a:solidFill>
                  <a:schemeClr val="dk1"/>
                </a:solidFill>
              </a:rPr>
              <a:t>Как заселены живыми организмами моря и океаны?</a:t>
            </a:r>
            <a:r>
              <a:rPr lang="en-US" sz="4000" dirty="0" smtClean="0">
                <a:solidFill>
                  <a:schemeClr val="dk1"/>
                </a:solidFill>
              </a:rPr>
              <a:t/>
            </a:r>
            <a:br>
              <a:rPr lang="en-US" sz="4000" dirty="0" smtClean="0">
                <a:solidFill>
                  <a:schemeClr val="dk1"/>
                </a:solidFill>
              </a:rPr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Достигли ли вы цели урока? </a:t>
            </a:r>
          </a:p>
          <a:p>
            <a:pPr>
              <a:buNone/>
            </a:pPr>
            <a:r>
              <a:rPr lang="ru-RU" b="1" dirty="0" smtClean="0"/>
              <a:t>Что нового вы узнали? </a:t>
            </a:r>
          </a:p>
          <a:p>
            <a:pPr>
              <a:buNone/>
            </a:pPr>
            <a:r>
              <a:rPr lang="ru-RU" b="1" dirty="0" smtClean="0"/>
              <a:t>Что было интересным? </a:t>
            </a:r>
          </a:p>
          <a:p>
            <a:pPr>
              <a:buNone/>
            </a:pPr>
            <a:r>
              <a:rPr lang="ru-RU" b="1" dirty="0" smtClean="0"/>
              <a:t>Чему научились?</a:t>
            </a:r>
          </a:p>
          <a:p>
            <a:pPr>
              <a:buNone/>
            </a:pPr>
            <a:r>
              <a:rPr lang="ru-RU" b="1" dirty="0" smtClean="0"/>
              <a:t>Какие затруднения у вас возникли при работе на уроке?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Ларионова\Рабочий стол\1224785591_15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789738"/>
          </a:xfr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88" y="1214438"/>
            <a:ext cx="6786562" cy="3286125"/>
          </a:xfrm>
        </p:spPr>
        <p:txBody>
          <a:bodyPr/>
          <a:lstStyle/>
          <a:p>
            <a:pPr algn="ctr">
              <a:defRPr/>
            </a:pPr>
            <a:r>
              <a:rPr lang="ru-RU" sz="3200" dirty="0" smtClean="0">
                <a:solidFill>
                  <a:srgbClr val="FF0000"/>
                </a:solidFill>
              </a:rPr>
              <a:t>Прощай же море! Не забуду</a:t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>Твоей торжественной красы</a:t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>И долго, долго слышать буду</a:t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>Твой гул в вечерние часы!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Shape 640"/>
          <p:cNvSpPr/>
          <p:nvPr/>
        </p:nvSpPr>
        <p:spPr>
          <a:xfrm>
            <a:off x="2608261" y="2657475"/>
            <a:ext cx="18414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41" name="Shape 641"/>
          <p:cNvSpPr/>
          <p:nvPr/>
        </p:nvSpPr>
        <p:spPr>
          <a:xfrm>
            <a:off x="2463800" y="2874961"/>
            <a:ext cx="18414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50" name="Shape 650"/>
          <p:cNvSpPr/>
          <p:nvPr/>
        </p:nvSpPr>
        <p:spPr>
          <a:xfrm>
            <a:off x="2484436" y="2852736"/>
            <a:ext cx="4319587" cy="11874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СПАСИБО   ВСЕМ </a:t>
            </a:r>
          </a:p>
          <a:p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  ПУТЕШЕСТВИЕ!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1476375" y="292100"/>
            <a:ext cx="7210425" cy="1384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ПРЕДЛОЖИТЕ  ТЕМУ УРОКА,</a:t>
            </a:r>
            <a:br>
              <a:rPr lang="en-US" sz="40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-US" sz="4000" b="0" i="0" u="none" strike="noStrike" cap="none" baseline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   используя  слова: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2843211" y="3141661"/>
            <a:ext cx="3600450" cy="28781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19791"/>
              <a:buFont typeface="Arial"/>
              <a:buChar char="•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ОКЕАН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19791"/>
              <a:buFont typeface="Arial"/>
              <a:buChar char="•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ЖИЗНЬ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19791"/>
              <a:buFont typeface="Arial"/>
              <a:buChar char="•"/>
            </a:pP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МОРЕ</a:t>
            </a:r>
            <a:endParaRPr lang="ru-RU" sz="3200" b="0" i="0" u="none" strike="noStrike" cap="none" baseline="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19791"/>
              <a:buFont typeface="Arial"/>
              <a:buChar char="•"/>
            </a:pPr>
            <a:r>
              <a:rPr lang="ru-RU" sz="4000" dirty="0" smtClean="0"/>
              <a:t>организмы</a:t>
            </a:r>
            <a:endParaRPr lang="en-US" sz="4000" b="0" i="0" u="none" strike="noStrike" cap="none" baseline="0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alt"/>
          <p:cNvPicPr>
            <a:picLocks noGrp="1" noChangeAspect="1" noChangeArrowheads="1"/>
          </p:cNvPicPr>
          <p:nvPr>
            <p:ph idx="1"/>
          </p:nvPr>
        </p:nvPicPr>
        <p:blipFill>
          <a:blip r:embed="rId2" r:link="rId3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>
                <a:solidFill>
                  <a:srgbClr val="FFFF00"/>
                </a:solidFill>
              </a:rPr>
              <a:t>Жизнь организмов 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в морях и океанах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ctrTitle"/>
          </p:nvPr>
        </p:nvSpPr>
        <p:spPr>
          <a:xfrm>
            <a:off x="685800" y="620689"/>
            <a:ext cx="7918450" cy="21602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lang="en-US" sz="4000" b="0" i="0" u="none" strike="noStrike" cap="none" baseline="0" dirty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НАЗОВИТЕ </a:t>
            </a:r>
            <a:br>
              <a:rPr lang="en-US" sz="4000" b="0" i="0" u="none" strike="noStrike" cap="none" baseline="0" dirty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-US" sz="4000" b="0" i="0" u="none" strike="noStrike" cap="none" baseline="0" dirty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ПРОБЛЕМНЫЙ  ВОПРОС</a:t>
            </a:r>
            <a:br>
              <a:rPr lang="en-US" sz="4000" b="0" i="0" u="none" strike="noStrike" cap="none" baseline="0" dirty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-US" sz="4000" b="0" i="0" u="none" strike="noStrike" cap="none" baseline="0" dirty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К </a:t>
            </a:r>
            <a:r>
              <a:rPr lang="en-US" sz="4000" b="0" i="0" u="none" strike="noStrike" cap="none" baseline="0" dirty="0" smtClean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УРОКУ</a:t>
            </a:r>
            <a:r>
              <a:rPr lang="ru-RU" sz="4000" b="0" i="0" u="none" strike="noStrike" cap="none" baseline="0" dirty="0" smtClean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/>
            </a:r>
            <a:br>
              <a:rPr lang="ru-RU" sz="4000" b="0" i="0" u="none" strike="noStrike" cap="none" baseline="0" dirty="0" smtClean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</a:br>
            <a:endParaRPr lang="en-US" sz="4000" b="0" i="0" u="none" strike="noStrike" cap="none" baseline="0" dirty="0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743" y="3285884"/>
            <a:ext cx="8858515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90000"/>
              </a:lnSpc>
              <a:spcBef>
                <a:spcPts val="640"/>
              </a:spcBef>
              <a:buClr>
                <a:schemeClr val="hlink"/>
              </a:buClr>
              <a:buSzPct val="119791"/>
            </a:pPr>
            <a:r>
              <a:rPr lang="ru-RU" sz="2800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Как заселены живыми организмами моря и океаны?</a:t>
            </a:r>
            <a:endParaRPr lang="en-US" sz="2800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975" y="2928934"/>
            <a:ext cx="5432424" cy="270986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 idx="2"/>
          </p:nvPr>
        </p:nvSpPr>
        <p:spPr/>
        <p:txBody>
          <a:bodyPr/>
          <a:lstStyle/>
          <a:p>
            <a:pPr algn="ctr"/>
            <a:r>
              <a:rPr lang="ru-RU" dirty="0" smtClean="0"/>
              <a:t>Экологические зоны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3"/>
          </p:nvPr>
        </p:nvSpPr>
        <p:spPr>
          <a:xfrm>
            <a:off x="428596" y="1500174"/>
            <a:ext cx="8229600" cy="5357826"/>
          </a:xfrm>
        </p:spPr>
        <p:txBody>
          <a:bodyPr/>
          <a:lstStyle/>
          <a:p>
            <a:pPr>
              <a:buAutoNum type="arabicPeriod"/>
            </a:pPr>
            <a:r>
              <a:rPr lang="ru-RU" dirty="0" smtClean="0"/>
              <a:t>Мелководье:</a:t>
            </a:r>
          </a:p>
          <a:p>
            <a:pPr>
              <a:buNone/>
            </a:pPr>
            <a:r>
              <a:rPr lang="ru-RU" dirty="0" smtClean="0"/>
              <a:t>а)прибрежные организмы</a:t>
            </a:r>
          </a:p>
          <a:p>
            <a:pPr>
              <a:buNone/>
            </a:pPr>
            <a:r>
              <a:rPr lang="ru-RU" dirty="0" smtClean="0"/>
              <a:t>б)  организмы небольших глубин</a:t>
            </a:r>
          </a:p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</a:rPr>
              <a:t>2. </a:t>
            </a:r>
            <a:r>
              <a:rPr lang="ru-RU" dirty="0" smtClean="0"/>
              <a:t>Открытая вода:</a:t>
            </a:r>
          </a:p>
          <a:p>
            <a:pPr>
              <a:buNone/>
            </a:pPr>
            <a:r>
              <a:rPr lang="ru-RU" dirty="0" smtClean="0"/>
              <a:t>а) планктон</a:t>
            </a:r>
          </a:p>
          <a:p>
            <a:pPr>
              <a:buNone/>
            </a:pPr>
            <a:r>
              <a:rPr lang="ru-RU" dirty="0" smtClean="0"/>
              <a:t>б) </a:t>
            </a:r>
            <a:r>
              <a:rPr lang="ru-RU" dirty="0" err="1" smtClean="0"/>
              <a:t>активноплавающие</a:t>
            </a:r>
            <a:r>
              <a:rPr lang="ru-RU" dirty="0" smtClean="0"/>
              <a:t> организмы</a:t>
            </a:r>
          </a:p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</a:rPr>
              <a:t>3. </a:t>
            </a:r>
            <a:r>
              <a:rPr lang="ru-RU" dirty="0" smtClean="0"/>
              <a:t>Глубина моря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" name="Text Box 102"/>
          <p:cNvSpPr txBox="1">
            <a:spLocks noChangeArrowheads="1"/>
          </p:cNvSpPr>
          <p:nvPr/>
        </p:nvSpPr>
        <p:spPr bwMode="auto">
          <a:xfrm>
            <a:off x="381000" y="6096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 dirty="0">
                <a:solidFill>
                  <a:schemeClr val="tx1"/>
                </a:solidFill>
                <a:latin typeface="Calibri" pitchFamily="34" charset="0"/>
              </a:rPr>
              <a:t>сообщества:</a:t>
            </a:r>
          </a:p>
        </p:txBody>
      </p:sp>
      <p:sp>
        <p:nvSpPr>
          <p:cNvPr id="4199" name="Text Box 103"/>
          <p:cNvSpPr txBox="1">
            <a:spLocks noChangeArrowheads="1"/>
          </p:cNvSpPr>
          <p:nvPr/>
        </p:nvSpPr>
        <p:spPr bwMode="auto">
          <a:xfrm>
            <a:off x="0" y="1142984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ru-RU" sz="24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Мелководье:</a:t>
            </a:r>
            <a:endParaRPr lang="ru-RU" sz="2400" u="sng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4200" name="Rectangle 104"/>
          <p:cNvSpPr>
            <a:spLocks noChangeArrowheads="1"/>
          </p:cNvSpPr>
          <p:nvPr/>
        </p:nvSpPr>
        <p:spPr bwMode="auto">
          <a:xfrm>
            <a:off x="642910" y="3786190"/>
            <a:ext cx="22076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u="sng" dirty="0" smtClean="0">
                <a:solidFill>
                  <a:schemeClr val="tx1"/>
                </a:solidFill>
                <a:latin typeface="Calibri" pitchFamily="34" charset="0"/>
              </a:rPr>
              <a:t>Открытая вода:</a:t>
            </a:r>
            <a:endParaRPr lang="ru-RU" sz="2400" u="sng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201" name="Rectangle 105"/>
          <p:cNvSpPr>
            <a:spLocks noChangeArrowheads="1"/>
          </p:cNvSpPr>
          <p:nvPr/>
        </p:nvSpPr>
        <p:spPr bwMode="auto">
          <a:xfrm>
            <a:off x="571472" y="1714488"/>
            <a:ext cx="2133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ctr"/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</a:rPr>
              <a:t>1.прибрежные организмы</a:t>
            </a:r>
          </a:p>
          <a:p>
            <a:pPr marL="457200" indent="-457200" algn="ctr"/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</a:rPr>
              <a:t>2.донные </a:t>
            </a:r>
            <a:br>
              <a:rPr lang="ru-RU" sz="24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</a:rPr>
              <a:t>(</a:t>
            </a:r>
            <a:r>
              <a:rPr lang="ru-RU" sz="2400" dirty="0" err="1" smtClean="0">
                <a:solidFill>
                  <a:schemeClr val="tx1"/>
                </a:solidFill>
                <a:latin typeface="Calibri" pitchFamily="34" charset="0"/>
              </a:rPr>
              <a:t>неболь</a:t>
            </a:r>
            <a:endParaRPr lang="ru-RU" sz="24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457200" indent="-457200" algn="ctr"/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</a:rPr>
              <a:t>-</a:t>
            </a:r>
            <a:r>
              <a:rPr lang="ru-RU" sz="2400" dirty="0" err="1" smtClean="0">
                <a:solidFill>
                  <a:schemeClr val="tx1"/>
                </a:solidFill>
                <a:latin typeface="Calibri" pitchFamily="34" charset="0"/>
              </a:rPr>
              <a:t>шие</a:t>
            </a: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</a:rPr>
              <a:t> глубины)</a:t>
            </a:r>
            <a:endParaRPr lang="ru-RU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202" name="Rectangle 106"/>
          <p:cNvSpPr>
            <a:spLocks noChangeArrowheads="1"/>
          </p:cNvSpPr>
          <p:nvPr/>
        </p:nvSpPr>
        <p:spPr bwMode="auto">
          <a:xfrm>
            <a:off x="342900" y="5943600"/>
            <a:ext cx="2438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2400" u="sng" dirty="0" smtClean="0">
                <a:solidFill>
                  <a:srgbClr val="D3EBED"/>
                </a:solidFill>
                <a:latin typeface="Calibri" pitchFamily="34" charset="0"/>
              </a:rPr>
              <a:t>Глубина моря:</a:t>
            </a:r>
            <a:endParaRPr lang="ru-RU" sz="2400" u="sng" dirty="0">
              <a:solidFill>
                <a:srgbClr val="D3EBED"/>
              </a:solidFill>
              <a:latin typeface="Calibri" pitchFamily="34" charset="0"/>
            </a:endParaRPr>
          </a:p>
        </p:txBody>
      </p:sp>
      <p:sp>
        <p:nvSpPr>
          <p:cNvPr id="4203" name="Rectangle 107"/>
          <p:cNvSpPr>
            <a:spLocks noChangeArrowheads="1"/>
          </p:cNvSpPr>
          <p:nvPr/>
        </p:nvSpPr>
        <p:spPr bwMode="auto">
          <a:xfrm>
            <a:off x="857224" y="4286256"/>
            <a:ext cx="17043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</a:rPr>
              <a:t>1. 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</a:rPr>
              <a:t>планктон</a:t>
            </a:r>
          </a:p>
        </p:txBody>
      </p:sp>
      <p:sp>
        <p:nvSpPr>
          <p:cNvPr id="4204" name="Rectangle 108"/>
          <p:cNvSpPr>
            <a:spLocks noChangeArrowheads="1"/>
          </p:cNvSpPr>
          <p:nvPr/>
        </p:nvSpPr>
        <p:spPr bwMode="auto">
          <a:xfrm>
            <a:off x="142844" y="4714884"/>
            <a:ext cx="32385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dirty="0">
                <a:solidFill>
                  <a:srgbClr val="00003A"/>
                </a:solidFill>
                <a:latin typeface="Calibri" pitchFamily="34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</a:rPr>
              <a:t>2.активно 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</a:rPr>
              <a:t>плавающие организмы</a:t>
            </a:r>
          </a:p>
        </p:txBody>
      </p:sp>
      <p:sp>
        <p:nvSpPr>
          <p:cNvPr id="4205" name="Rectangle 109"/>
          <p:cNvSpPr>
            <a:spLocks noChangeArrowheads="1"/>
          </p:cNvSpPr>
          <p:nvPr/>
        </p:nvSpPr>
        <p:spPr bwMode="auto">
          <a:xfrm>
            <a:off x="5715000" y="609600"/>
            <a:ext cx="28857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chemeClr val="tx1"/>
                </a:solidFill>
                <a:latin typeface="Calibri" pitchFamily="34" charset="0"/>
              </a:rPr>
              <a:t>главные проблемы:</a:t>
            </a:r>
          </a:p>
        </p:txBody>
      </p:sp>
      <p:sp>
        <p:nvSpPr>
          <p:cNvPr id="4206" name="Rectangle 110"/>
          <p:cNvSpPr>
            <a:spLocks noChangeArrowheads="1"/>
          </p:cNvSpPr>
          <p:nvPr/>
        </p:nvSpPr>
        <p:spPr bwMode="auto">
          <a:xfrm>
            <a:off x="6103938" y="1857364"/>
            <a:ext cx="3040062" cy="2160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Как удержаться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на мелководье, </a:t>
            </a:r>
          </a:p>
          <a:p>
            <a:pPr algn="ctr">
              <a:spcBef>
                <a:spcPct val="20000"/>
              </a:spcBef>
              <a:defRPr/>
            </a:pP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как </a:t>
            </a: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</a:rPr>
              <a:t>передвигаться </a:t>
            </a:r>
          </a:p>
          <a:p>
            <a:pPr algn="ctr">
              <a:spcBef>
                <a:spcPct val="20000"/>
              </a:spcBef>
              <a:defRPr/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</a:rPr>
              <a:t>по дну и защищаться</a:t>
            </a:r>
          </a:p>
          <a:p>
            <a:pPr algn="ctr">
              <a:spcBef>
                <a:spcPct val="20000"/>
              </a:spcBef>
              <a:defRPr/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</a:rPr>
              <a:t> от врагов</a:t>
            </a: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sp>
        <p:nvSpPr>
          <p:cNvPr id="4207" name="Rectangle 111"/>
          <p:cNvSpPr>
            <a:spLocks noChangeArrowheads="1"/>
          </p:cNvSpPr>
          <p:nvPr/>
        </p:nvSpPr>
        <p:spPr bwMode="auto">
          <a:xfrm>
            <a:off x="5838825" y="4143380"/>
            <a:ext cx="33051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2400" dirty="0">
                <a:solidFill>
                  <a:schemeClr val="tx1"/>
                </a:solidFill>
                <a:latin typeface="Calibri" pitchFamily="34" charset="0"/>
              </a:rPr>
              <a:t>Как удержаться в толще воды и передвигаться в ней</a:t>
            </a:r>
          </a:p>
        </p:txBody>
      </p:sp>
      <p:sp>
        <p:nvSpPr>
          <p:cNvPr id="4209" name="Rectangle 113"/>
          <p:cNvSpPr>
            <a:spLocks noChangeArrowheads="1"/>
          </p:cNvSpPr>
          <p:nvPr/>
        </p:nvSpPr>
        <p:spPr bwMode="auto">
          <a:xfrm>
            <a:off x="5946775" y="5943600"/>
            <a:ext cx="32432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Calibri" pitchFamily="34" charset="0"/>
              </a:rPr>
              <a:t>Как ориентироваться в темноте</a:t>
            </a:r>
          </a:p>
        </p:txBody>
      </p:sp>
      <p:pic>
        <p:nvPicPr>
          <p:cNvPr id="4212" name="Picture 116" descr="водоросль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0EAEC"/>
              </a:clrFrom>
              <a:clrTo>
                <a:srgbClr val="F0EAEC">
                  <a:alpha val="0"/>
                </a:srgbClr>
              </a:clrTo>
            </a:clrChange>
            <a:lum contrast="12000"/>
          </a:blip>
          <a:srcRect/>
          <a:stretch>
            <a:fillRect/>
          </a:stretch>
        </p:blipFill>
        <p:spPr bwMode="auto">
          <a:xfrm>
            <a:off x="3643306" y="3786190"/>
            <a:ext cx="152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15" name="Picture 119" descr="29m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4357694"/>
            <a:ext cx="23431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17" name="Picture 121" descr="36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1785926"/>
            <a:ext cx="11906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18" name="Picture 122" descr="ANEMONE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4037"/>
          <a:stretch>
            <a:fillRect/>
          </a:stretch>
        </p:blipFill>
        <p:spPr bwMode="auto">
          <a:xfrm>
            <a:off x="4143372" y="1285860"/>
            <a:ext cx="9144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27"/>
          <p:cNvGrpSpPr>
            <a:grpSpLocks/>
          </p:cNvGrpSpPr>
          <p:nvPr/>
        </p:nvGrpSpPr>
        <p:grpSpPr bwMode="auto">
          <a:xfrm>
            <a:off x="3500430" y="5661025"/>
            <a:ext cx="2590800" cy="1196975"/>
            <a:chOff x="1824" y="3552"/>
            <a:chExt cx="1632" cy="754"/>
          </a:xfrm>
        </p:grpSpPr>
        <p:pic>
          <p:nvPicPr>
            <p:cNvPr id="6168" name="Picture 125" descr="удильщик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824" y="3552"/>
              <a:ext cx="1632" cy="7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69" name="AutoShape 126"/>
            <p:cNvSpPr>
              <a:spLocks noChangeArrowheads="1"/>
            </p:cNvSpPr>
            <p:nvPr/>
          </p:nvSpPr>
          <p:spPr bwMode="auto">
            <a:xfrm>
              <a:off x="3312" y="3600"/>
              <a:ext cx="144" cy="192"/>
            </a:xfrm>
            <a:prstGeom prst="irregularSeal1">
              <a:avLst/>
            </a:prstGeom>
            <a:solidFill>
              <a:srgbClr val="E1F4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3" name="Group 130"/>
          <p:cNvGrpSpPr>
            <a:grpSpLocks/>
          </p:cNvGrpSpPr>
          <p:nvPr/>
        </p:nvGrpSpPr>
        <p:grpSpPr bwMode="auto">
          <a:xfrm>
            <a:off x="0" y="0"/>
            <a:ext cx="9144000" cy="762000"/>
            <a:chOff x="0" y="0"/>
            <a:chExt cx="5760" cy="480"/>
          </a:xfrm>
        </p:grpSpPr>
        <p:sp>
          <p:nvSpPr>
            <p:cNvPr id="6166" name="Line 128"/>
            <p:cNvSpPr>
              <a:spLocks noChangeShapeType="1"/>
            </p:cNvSpPr>
            <p:nvPr/>
          </p:nvSpPr>
          <p:spPr bwMode="auto">
            <a:xfrm flipV="1">
              <a:off x="0" y="0"/>
              <a:ext cx="2880" cy="480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7" name="Line 129"/>
            <p:cNvSpPr>
              <a:spLocks noChangeShapeType="1"/>
            </p:cNvSpPr>
            <p:nvPr/>
          </p:nvSpPr>
          <p:spPr bwMode="auto">
            <a:xfrm flipH="1" flipV="1">
              <a:off x="2880" y="0"/>
              <a:ext cx="2880" cy="480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26" name="Picture 20" descr="j0354470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00496" y="2571744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" grpId="0"/>
      <p:bldP spid="4199" grpId="0"/>
      <p:bldP spid="4200" grpId="0"/>
      <p:bldP spid="4201" grpId="0"/>
      <p:bldP spid="4202" grpId="0"/>
      <p:bldP spid="4203" grpId="0"/>
      <p:bldP spid="4204" grpId="0"/>
      <p:bldP spid="4205" grpId="0"/>
      <p:bldP spid="4206" grpId="0"/>
      <p:bldP spid="4207" grpId="0"/>
      <p:bldP spid="420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/>
          <p:nvPr/>
        </p:nvSpPr>
        <p:spPr>
          <a:xfrm>
            <a:off x="0" y="4761"/>
            <a:ext cx="9144000" cy="68484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93" name="Shape 293"/>
          <p:cNvSpPr/>
          <p:nvPr/>
        </p:nvSpPr>
        <p:spPr>
          <a:xfrm>
            <a:off x="468312" y="908050"/>
            <a:ext cx="4103688" cy="9159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800" b="1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ПОПУТНОГО  ВЕТРА </a:t>
            </a:r>
          </a:p>
          <a:p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800" b="1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ВСЕМ  ПАРУСНИКАМ</a:t>
            </a:r>
            <a:r>
              <a:rPr lang="en-US" sz="1800" b="1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!</a:t>
            </a:r>
            <a:endParaRPr lang="ru-RU" sz="1800" b="1" i="0" u="none" strike="noStrike" cap="none" baseline="0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lang="ru-RU" sz="1800" b="1" i="0" u="none" strike="noStrike" cap="none" baseline="0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ru-RU" sz="18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ВПЕРЕД ЗА ПОИСКОМ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ru-RU" sz="18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     ОТВЕТОВ</a:t>
            </a:r>
            <a:endParaRPr lang="en-US" sz="1800" b="1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 txBox="1">
            <a:spLocks noGrp="1"/>
          </p:cNvSpPr>
          <p:nvPr>
            <p:ph type="title"/>
          </p:nvPr>
        </p:nvSpPr>
        <p:spPr>
          <a:xfrm>
            <a:off x="457200" y="292100"/>
            <a:ext cx="8229600" cy="1384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 baseline="0" dirty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      </a:t>
            </a:r>
            <a:r>
              <a:rPr lang="ru-RU" sz="4400" b="0" i="0" u="none" strike="noStrike" cap="none" baseline="0" dirty="0" smtClean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/>
            </a:r>
            <a:br>
              <a:rPr lang="ru-RU" sz="4400" b="0" i="0" u="none" strike="noStrike" cap="none" baseline="0" dirty="0" smtClean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sz="4400" b="0" i="0" u="none" strike="noStrike" cap="none" baseline="0" dirty="0" smtClean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4400" b="0" i="0" u="none" strike="noStrike" cap="none" baseline="0" dirty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ФИЗКУЛЬТМИНУТКА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Group 2"/>
          <p:cNvGraphicFramePr>
            <a:graphicFrameLocks noGrp="1"/>
          </p:cNvGraphicFramePr>
          <p:nvPr/>
        </p:nvGraphicFramePr>
        <p:xfrm>
          <a:off x="3048000" y="52388"/>
          <a:ext cx="3048000" cy="6805613"/>
        </p:xfrm>
        <a:graphic>
          <a:graphicData uri="http://schemas.openxmlformats.org/drawingml/2006/table">
            <a:tbl>
              <a:tblPr/>
              <a:tblGrid>
                <a:gridCol w="30480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главные проблемы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Как удержаться на мелководье; как передвигаться по дну и защищаться от врагов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Как удержаться в толще воды и передвигаться в ней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Как удержаться в толще воды и передвигаться в ней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Как ориентироваться в темноте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4592" name="Group 16"/>
          <p:cNvGraphicFramePr>
            <a:graphicFrameLocks noGrp="1"/>
          </p:cNvGraphicFramePr>
          <p:nvPr/>
        </p:nvGraphicFramePr>
        <p:xfrm>
          <a:off x="0" y="52388"/>
          <a:ext cx="3048000" cy="6805613"/>
        </p:xfrm>
        <a:graphic>
          <a:graphicData uri="http://schemas.openxmlformats.org/drawingml/2006/table">
            <a:tbl>
              <a:tblPr/>
              <a:tblGrid>
                <a:gridCol w="30480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сообщества: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Мелководье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hlinkClick r:id="" action="ppaction://hlinkpres?slideindex=1&amp;slidetitle="/>
                        </a:rPr>
                        <a:t>…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hlinkClick r:id="" action="ppaction://hlinkpres?slideindex=1&amp;slidetitle="/>
                        </a:rPr>
                        <a:t>толща воды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CC0000"/>
                          </a:solidFill>
                        </a:rPr>
                        <a:t>активно плавающие  организмы </a:t>
                      </a:r>
                      <a:r>
                        <a:rPr lang="ru-RU" sz="1800" b="1" dirty="0" smtClean="0">
                          <a:solidFill>
                            <a:srgbClr val="FF7C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sym typeface="Wingdings" pitchFamily="2" charset="2"/>
                          <a:hlinkClick r:id="rId2" action="ppaction://hlinkpres?slideindex=1&amp;slidetitle="/>
                        </a:rPr>
                        <a:t></a:t>
                      </a:r>
                      <a:endParaRPr lang="ru-RU" sz="1800" b="1" dirty="0" smtClean="0">
                        <a:solidFill>
                          <a:srgbClr val="FF7C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sym typeface="Wingdings" pitchFamily="2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Глубина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6091238" y="47625"/>
            <a:ext cx="3048000" cy="736600"/>
            <a:chOff x="3837" y="30"/>
            <a:chExt cx="1920" cy="464"/>
          </a:xfrm>
        </p:grpSpPr>
        <p:sp>
          <p:nvSpPr>
            <p:cNvPr id="26676" name="Text Box 31"/>
            <p:cNvSpPr txBox="1">
              <a:spLocks noChangeArrowheads="1"/>
            </p:cNvSpPr>
            <p:nvPr/>
          </p:nvSpPr>
          <p:spPr bwMode="auto">
            <a:xfrm>
              <a:off x="3888" y="48"/>
              <a:ext cx="1824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 b="1" i="1" dirty="0">
                  <a:solidFill>
                    <a:schemeClr val="tx1"/>
                  </a:solidFill>
                </a:rPr>
                <a:t>как решаются проблемы</a:t>
              </a:r>
            </a:p>
          </p:txBody>
        </p:sp>
        <p:sp>
          <p:nvSpPr>
            <p:cNvPr id="26677" name="Rectangle 32"/>
            <p:cNvSpPr>
              <a:spLocks noChangeArrowheads="1"/>
            </p:cNvSpPr>
            <p:nvPr/>
          </p:nvSpPr>
          <p:spPr bwMode="auto">
            <a:xfrm>
              <a:off x="3837" y="30"/>
              <a:ext cx="1920" cy="3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6096000" y="671513"/>
            <a:ext cx="3048000" cy="1538287"/>
            <a:chOff x="3840" y="423"/>
            <a:chExt cx="1920" cy="969"/>
          </a:xfrm>
        </p:grpSpPr>
        <p:grpSp>
          <p:nvGrpSpPr>
            <p:cNvPr id="4" name="Group 34"/>
            <p:cNvGrpSpPr>
              <a:grpSpLocks/>
            </p:cNvGrpSpPr>
            <p:nvPr/>
          </p:nvGrpSpPr>
          <p:grpSpPr bwMode="auto">
            <a:xfrm>
              <a:off x="3840" y="423"/>
              <a:ext cx="1920" cy="969"/>
              <a:chOff x="3840" y="423"/>
              <a:chExt cx="1920" cy="969"/>
            </a:xfrm>
          </p:grpSpPr>
          <p:sp>
            <p:nvSpPr>
              <p:cNvPr id="26674" name="Rectangle 35"/>
              <p:cNvSpPr>
                <a:spLocks noChangeArrowheads="1"/>
              </p:cNvSpPr>
              <p:nvPr/>
            </p:nvSpPr>
            <p:spPr bwMode="auto">
              <a:xfrm>
                <a:off x="3840" y="423"/>
                <a:ext cx="1920" cy="96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675" name="Text Box 36"/>
              <p:cNvSpPr txBox="1">
                <a:spLocks noChangeArrowheads="1"/>
              </p:cNvSpPr>
              <p:nvPr/>
            </p:nvSpPr>
            <p:spPr bwMode="auto">
              <a:xfrm>
                <a:off x="3840" y="432"/>
                <a:ext cx="192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ru-RU"/>
              </a:p>
            </p:txBody>
          </p:sp>
        </p:grpSp>
        <p:sp>
          <p:nvSpPr>
            <p:cNvPr id="26673" name="Text Box 37"/>
            <p:cNvSpPr txBox="1">
              <a:spLocks noChangeArrowheads="1"/>
            </p:cNvSpPr>
            <p:nvPr/>
          </p:nvSpPr>
          <p:spPr bwMode="auto">
            <a:xfrm>
              <a:off x="3840" y="432"/>
              <a:ext cx="1920" cy="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dirty="0">
                  <a:solidFill>
                    <a:schemeClr val="tx1"/>
                  </a:solidFill>
                </a:rPr>
                <a:t>Особенности </a:t>
              </a:r>
              <a:r>
                <a:rPr lang="ru-RU" dirty="0" smtClean="0">
                  <a:solidFill>
                    <a:schemeClr val="tx1"/>
                  </a:solidFill>
                </a:rPr>
                <a:t>: особые клейкие нити, прирастают к камням;</a:t>
              </a:r>
            </a:p>
            <a:p>
              <a:pPr>
                <a:spcBef>
                  <a:spcPct val="50000"/>
                </a:spcBef>
              </a:pPr>
              <a:r>
                <a:rPr lang="ru-RU" dirty="0" smtClean="0">
                  <a:solidFill>
                    <a:schemeClr val="tx1"/>
                  </a:solidFill>
                </a:rPr>
                <a:t>форма тела, окраска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  <p:sp>
        <p:nvSpPr>
          <p:cNvPr id="24616" name="Text Box 40"/>
          <p:cNvSpPr txBox="1">
            <a:spLocks noChangeArrowheads="1"/>
          </p:cNvSpPr>
          <p:nvPr/>
        </p:nvSpPr>
        <p:spPr bwMode="auto">
          <a:xfrm>
            <a:off x="6096000" y="2209800"/>
            <a:ext cx="3048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chemeClr val="tx1"/>
                </a:solidFill>
              </a:rPr>
              <a:t>Малые размеры</a:t>
            </a:r>
            <a:r>
              <a:rPr lang="en-US" dirty="0">
                <a:solidFill>
                  <a:schemeClr val="tx1"/>
                </a:solidFill>
              </a:rPr>
              <a:t>;</a:t>
            </a:r>
            <a:r>
              <a:rPr lang="ru-RU" dirty="0">
                <a:solidFill>
                  <a:schemeClr val="tx1"/>
                </a:solidFill>
              </a:rPr>
              <a:t> выросты, щетинки на теле. </a:t>
            </a:r>
          </a:p>
        </p:txBody>
      </p: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6091238" y="3757613"/>
            <a:ext cx="3052762" cy="1543050"/>
            <a:chOff x="3837" y="2367"/>
            <a:chExt cx="1923" cy="972"/>
          </a:xfrm>
        </p:grpSpPr>
        <p:sp>
          <p:nvSpPr>
            <p:cNvPr id="26670" name="Rectangle 42"/>
            <p:cNvSpPr>
              <a:spLocks noChangeArrowheads="1"/>
            </p:cNvSpPr>
            <p:nvPr/>
          </p:nvSpPr>
          <p:spPr bwMode="auto">
            <a:xfrm>
              <a:off x="3837" y="2367"/>
              <a:ext cx="1920" cy="9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71" name="Text Box 43"/>
            <p:cNvSpPr txBox="1">
              <a:spLocks noChangeArrowheads="1"/>
            </p:cNvSpPr>
            <p:nvPr/>
          </p:nvSpPr>
          <p:spPr bwMode="auto">
            <a:xfrm>
              <a:off x="3840" y="2400"/>
              <a:ext cx="1920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dirty="0" smtClean="0">
                  <a:solidFill>
                    <a:schemeClr val="tx1"/>
                  </a:solidFill>
                </a:rPr>
                <a:t>Обтекаемая форма тела, сильные мышцы, плавники и большая скорость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6096000" y="5300663"/>
            <a:ext cx="3048000" cy="1557337"/>
            <a:chOff x="3840" y="3339"/>
            <a:chExt cx="1920" cy="981"/>
          </a:xfrm>
        </p:grpSpPr>
        <p:sp>
          <p:nvSpPr>
            <p:cNvPr id="26668" name="Rectangle 45"/>
            <p:cNvSpPr>
              <a:spLocks noChangeArrowheads="1"/>
            </p:cNvSpPr>
            <p:nvPr/>
          </p:nvSpPr>
          <p:spPr bwMode="auto">
            <a:xfrm>
              <a:off x="3840" y="3339"/>
              <a:ext cx="1920" cy="9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69" name="Text Box 46"/>
            <p:cNvSpPr txBox="1">
              <a:spLocks noChangeArrowheads="1"/>
            </p:cNvSpPr>
            <p:nvPr/>
          </p:nvSpPr>
          <p:spPr bwMode="auto">
            <a:xfrm>
              <a:off x="3840" y="3360"/>
              <a:ext cx="192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dirty="0">
                  <a:solidFill>
                    <a:schemeClr val="tx1"/>
                  </a:solidFill>
                </a:rPr>
                <a:t>Светящиеся органы</a:t>
              </a:r>
            </a:p>
          </p:txBody>
        </p:sp>
      </p:grpSp>
      <p:sp>
        <p:nvSpPr>
          <p:cNvPr id="24623" name="Text Box 47"/>
          <p:cNvSpPr txBox="1">
            <a:spLocks noChangeArrowheads="1"/>
          </p:cNvSpPr>
          <p:nvPr/>
        </p:nvSpPr>
        <p:spPr bwMode="auto">
          <a:xfrm>
            <a:off x="0" y="990600"/>
            <a:ext cx="297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 smtClean="0">
                <a:solidFill>
                  <a:srgbClr val="CC0000"/>
                </a:solidFill>
              </a:rPr>
              <a:t>а)прибрежные организмы</a:t>
            </a:r>
          </a:p>
          <a:p>
            <a:pPr algn="ctr">
              <a:spcBef>
                <a:spcPct val="50000"/>
              </a:spcBef>
            </a:pPr>
            <a:r>
              <a:rPr lang="ru-RU" sz="1600" b="1" dirty="0" smtClean="0">
                <a:solidFill>
                  <a:srgbClr val="CC0000"/>
                </a:solidFill>
              </a:rPr>
              <a:t>б) донные организмы </a:t>
            </a:r>
            <a:endParaRPr lang="ru-RU" sz="1600" b="1" dirty="0">
              <a:solidFill>
                <a:srgbClr val="CC0000"/>
              </a:solidFill>
            </a:endParaRPr>
          </a:p>
        </p:txBody>
      </p:sp>
      <p:sp>
        <p:nvSpPr>
          <p:cNvPr id="24625" name="Text Box 49"/>
          <p:cNvSpPr txBox="1">
            <a:spLocks noChangeArrowheads="1"/>
          </p:cNvSpPr>
          <p:nvPr/>
        </p:nvSpPr>
        <p:spPr bwMode="auto">
          <a:xfrm>
            <a:off x="0" y="1905000"/>
            <a:ext cx="297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6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  <a:hlinkClick r:id="rId3" action="ppaction://hlinkpres?slideindex=1&amp;slidetitle="/>
              </a:rPr>
              <a:t></a:t>
            </a:r>
            <a:endParaRPr lang="ru-RU" sz="1600" b="1" dirty="0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" pitchFamily="2" charset="2"/>
            </a:endParaRPr>
          </a:p>
        </p:txBody>
      </p:sp>
      <p:sp>
        <p:nvSpPr>
          <p:cNvPr id="24627" name="Text Box 51"/>
          <p:cNvSpPr txBox="1">
            <a:spLocks noChangeArrowheads="1"/>
          </p:cNvSpPr>
          <p:nvPr/>
        </p:nvSpPr>
        <p:spPr bwMode="auto">
          <a:xfrm>
            <a:off x="0" y="2743200"/>
            <a:ext cx="2971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ru-RU" sz="1600" b="1" dirty="0">
              <a:solidFill>
                <a:srgbClr val="FF7C80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" pitchFamily="2" charset="2"/>
            </a:endParaRPr>
          </a:p>
        </p:txBody>
      </p:sp>
      <p:sp>
        <p:nvSpPr>
          <p:cNvPr id="24628" name="Text Box 52"/>
          <p:cNvSpPr txBox="1">
            <a:spLocks noChangeArrowheads="1"/>
          </p:cNvSpPr>
          <p:nvPr/>
        </p:nvSpPr>
        <p:spPr bwMode="auto">
          <a:xfrm>
            <a:off x="0" y="4648200"/>
            <a:ext cx="297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ru-RU" sz="1600" b="1" dirty="0">
              <a:solidFill>
                <a:srgbClr val="FF7C80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" pitchFamily="2" charset="2"/>
            </a:endParaRPr>
          </a:p>
        </p:txBody>
      </p:sp>
      <p:sp>
        <p:nvSpPr>
          <p:cNvPr id="24629" name="Text Box 53"/>
          <p:cNvSpPr txBox="1">
            <a:spLocks noChangeArrowheads="1"/>
          </p:cNvSpPr>
          <p:nvPr/>
        </p:nvSpPr>
        <p:spPr bwMode="auto">
          <a:xfrm>
            <a:off x="76200" y="6154738"/>
            <a:ext cx="297180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600" b="1" dirty="0">
                <a:solidFill>
                  <a:srgbClr val="FF7C80"/>
                </a:solidFill>
              </a:rPr>
              <a:t>глубоководные рыбы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1600" b="1" dirty="0">
                <a:solidFill>
                  <a:srgbClr val="FF7C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  <a:hlinkClick r:id="rId2" action="ppaction://hlinkpres?slideindex=1&amp;slidetitle="/>
              </a:rPr>
              <a:t></a:t>
            </a:r>
            <a:endParaRPr lang="ru-RU" sz="1600" b="1" dirty="0">
              <a:solidFill>
                <a:srgbClr val="FF7C80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" pitchFamily="2" charset="2"/>
            </a:endParaRPr>
          </a:p>
        </p:txBody>
      </p:sp>
      <p:sp>
        <p:nvSpPr>
          <p:cNvPr id="24626" name="Text Box 50"/>
          <p:cNvSpPr txBox="1">
            <a:spLocks noChangeArrowheads="1"/>
          </p:cNvSpPr>
          <p:nvPr/>
        </p:nvSpPr>
        <p:spPr bwMode="auto">
          <a:xfrm>
            <a:off x="0" y="2635250"/>
            <a:ext cx="297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600" b="1">
                <a:solidFill>
                  <a:srgbClr val="CC0000"/>
                </a:solidFill>
              </a:rPr>
              <a:t>планктон </a:t>
            </a:r>
            <a:r>
              <a:rPr lang="ru-RU" sz="1600" b="1">
                <a:solidFill>
                  <a:srgbClr val="FF7C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  <a:hlinkClick r:id="rId4" action="ppaction://hlinkpres?slideindex=1&amp;slidetitle="/>
              </a:rPr>
              <a:t></a:t>
            </a:r>
            <a:endParaRPr lang="ru-RU" sz="1600" b="1">
              <a:solidFill>
                <a:srgbClr val="FF7C80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" pitchFamily="2" charset="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4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>
  <a:themeElements>
    <a:clrScheme name="Океан 1">
      <a:dk1>
        <a:srgbClr val="FFFFFF"/>
      </a:dk1>
      <a:lt1>
        <a:srgbClr val="000099"/>
      </a:lt1>
      <a:dk2>
        <a:srgbClr val="FFFFFF"/>
      </a:dk2>
      <a:lt2>
        <a:srgbClr val="010199"/>
      </a:lt2>
      <a:accent1>
        <a:srgbClr val="33CCCC"/>
      </a:accent1>
      <a:accent2>
        <a:srgbClr val="00C600"/>
      </a:accent2>
      <a:accent3>
        <a:srgbClr val="000099"/>
      </a:accent3>
      <a:accent4>
        <a:srgbClr val="33CCCC"/>
      </a:accent4>
      <a:accent5>
        <a:srgbClr val="00C600"/>
      </a:accent5>
      <a:accent6>
        <a:srgbClr val="000099"/>
      </a:accent6>
      <a:hlink>
        <a:srgbClr val="FFCC00"/>
      </a:hlink>
      <a:folHlink>
        <a:srgbClr val="6699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319</Words>
  <Application>Microsoft Office PowerPoint</Application>
  <PresentationFormat>Экран (4:3)</PresentationFormat>
  <Paragraphs>95</Paragraphs>
  <Slides>14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/>
      <vt:lpstr>Слайд 1</vt:lpstr>
      <vt:lpstr>ПРЕДЛОЖИТЕ  ТЕМУ УРОКА,     используя  слова:</vt:lpstr>
      <vt:lpstr>Жизнь организмов  в морях и океанах</vt:lpstr>
      <vt:lpstr>НАЗОВИТЕ  ПРОБЛЕМНЫЙ  ВОПРОС К УРОКУ </vt:lpstr>
      <vt:lpstr>Слайд 5</vt:lpstr>
      <vt:lpstr>Слайд 6</vt:lpstr>
      <vt:lpstr>Слайд 7</vt:lpstr>
      <vt:lpstr>          ФИЗКУЛЬТМИНУТКА</vt:lpstr>
      <vt:lpstr>Слайд 9</vt:lpstr>
      <vt:lpstr>Слайд 10</vt:lpstr>
      <vt:lpstr>Домашнее задание</vt:lpstr>
      <vt:lpstr>Как заселены живыми организмами моря и океаны? </vt:lpstr>
      <vt:lpstr>Прощай же море! Не забуду Твоей торжественной красы И долго, долго слышать буду Твой гул в вечерние часы! 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</dc:title>
  <cp:lastModifiedBy>User</cp:lastModifiedBy>
  <cp:revision>51</cp:revision>
  <dcterms:modified xsi:type="dcterms:W3CDTF">2016-04-11T13:00:38Z</dcterms:modified>
</cp:coreProperties>
</file>