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6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C9857-FF3E-4E97-82EE-9B829A05EEF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1DC4-F5A1-48B2-BC2B-3EBB38311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21DC4-F5A1-48B2-BC2B-3EBB38311B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B58A15-088D-4FDE-92D9-CBEFF2E54227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BE2F0A-3DE3-4578-A3CF-473C7557F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247876"/>
          <a:ext cx="9072594" cy="654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218"/>
                <a:gridCol w="2326306"/>
                <a:gridCol w="1240696"/>
                <a:gridCol w="1519855"/>
                <a:gridCol w="1814519"/>
              </a:tblGrid>
              <a:tr h="10016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Класс </a:t>
                      </a:r>
                      <a:r>
                        <a:rPr lang="ru-RU" sz="2000" dirty="0" err="1" smtClean="0"/>
                        <a:t>вещеста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Функциональная группа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Суффикс, или  префикс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</a:tr>
              <a:tr h="97892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альдегид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6132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Карбоксиль</a:t>
                      </a:r>
                      <a:r>
                        <a:rPr lang="ru-RU" sz="2800" dirty="0" smtClean="0"/>
                        <a:t> -</a:t>
                      </a:r>
                      <a:r>
                        <a:rPr lang="ru-RU" sz="2800" dirty="0" err="1" smtClean="0"/>
                        <a:t>ная</a:t>
                      </a:r>
                      <a:r>
                        <a:rPr lang="ru-RU" sz="2800" dirty="0" smtClean="0"/>
                        <a:t> группа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ол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1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С₂ Н₄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1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метанол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Назовем вещество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49424"/>
            <a:ext cx="8686800" cy="1679642"/>
          </a:xfrm>
        </p:spPr>
        <p:txBody>
          <a:bodyPr/>
          <a:lstStyle/>
          <a:p>
            <a:r>
              <a:rPr lang="ru-RU" dirty="0" smtClean="0"/>
              <a:t> С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– ОН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678893" y="2964653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285984" y="4572008"/>
            <a:ext cx="4267200" cy="609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5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метил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гепт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 ан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 – 1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2428892"/>
          </a:xfrm>
        </p:spPr>
        <p:txBody>
          <a:bodyPr/>
          <a:lstStyle/>
          <a:p>
            <a:endParaRPr lang="ru-RU" dirty="0" smtClean="0"/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– CH</a:t>
            </a:r>
            <a:r>
              <a:rPr lang="en-US" baseline="-25000" dirty="0" smtClean="0"/>
              <a:t>2</a:t>
            </a:r>
            <a:r>
              <a:rPr lang="en-US" dirty="0" smtClean="0"/>
              <a:t> – CH – CH</a:t>
            </a:r>
            <a:r>
              <a:rPr lang="en-US" baseline="-25000" dirty="0" smtClean="0"/>
              <a:t>2</a:t>
            </a:r>
            <a:r>
              <a:rPr lang="en-US" dirty="0" smtClean="0"/>
              <a:t> – CH</a:t>
            </a:r>
            <a:r>
              <a:rPr lang="en-US" baseline="-25000" dirty="0" smtClean="0"/>
              <a:t>2</a:t>
            </a:r>
            <a:r>
              <a:rPr lang="en-US" dirty="0" smtClean="0"/>
              <a:t> – C =O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                               </a:t>
            </a:r>
            <a:r>
              <a:rPr lang="ru-RU" baseline="-25000" dirty="0" smtClean="0"/>
              <a:t>        </a:t>
            </a:r>
            <a:r>
              <a:rPr lang="en-US" baseline="-25000" dirty="0" smtClean="0"/>
              <a:t> </a:t>
            </a:r>
            <a:r>
              <a:rPr lang="en-US" dirty="0" smtClean="0"/>
              <a:t>H      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71736" y="192880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572132" y="192880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00430" y="3429000"/>
            <a:ext cx="4267200" cy="609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4 – этил гексан аль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066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Назовем вещество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893956"/>
          </a:xfrm>
        </p:spPr>
        <p:txBody>
          <a:bodyPr/>
          <a:lstStyle/>
          <a:p>
            <a:r>
              <a:rPr lang="ru-RU" dirty="0" smtClean="0"/>
              <a:t>С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С</a:t>
            </a:r>
            <a:r>
              <a:rPr lang="en-US" dirty="0" smtClean="0"/>
              <a:t>H</a:t>
            </a:r>
            <a:r>
              <a:rPr lang="ru-RU" dirty="0" smtClean="0"/>
              <a:t> – С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– </a:t>
            </a:r>
            <a:r>
              <a:rPr lang="en-US" dirty="0" smtClean="0"/>
              <a:t>NH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   </a:t>
            </a:r>
            <a:r>
              <a:rPr lang="en-US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57356" y="292893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86182" y="4214818"/>
            <a:ext cx="4419600" cy="762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4 – хлор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пентен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 – 2, амин –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1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амино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, 4 – хлор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пентен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rPr>
              <a:t> – 2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Запишите структурную формулу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251410"/>
          </a:xfrm>
        </p:spPr>
        <p:txBody>
          <a:bodyPr/>
          <a:lstStyle/>
          <a:p>
            <a:r>
              <a:rPr lang="ru-RU" dirty="0" smtClean="0"/>
              <a:t>3 –амино-2 бром-2-метилпентен4-овая кислота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en-US" dirty="0" smtClean="0"/>
              <a:t>   </a:t>
            </a:r>
            <a:r>
              <a:rPr lang="ru-RU" dirty="0" smtClean="0"/>
              <a:t>  </a:t>
            </a:r>
            <a:r>
              <a:rPr lang="en-US" dirty="0" smtClean="0">
                <a:latin typeface="Calibri"/>
              </a:rPr>
              <a:t>NH₂ </a:t>
            </a:r>
            <a:r>
              <a:rPr lang="ru-RU" dirty="0" smtClean="0"/>
              <a:t>  </a:t>
            </a:r>
            <a:r>
              <a:rPr lang="en-US" dirty="0" smtClean="0"/>
              <a:t>Br</a:t>
            </a:r>
            <a:r>
              <a:rPr lang="ru-RU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СН</a:t>
            </a:r>
            <a:r>
              <a:rPr lang="ru-RU" dirty="0" smtClean="0">
                <a:latin typeface="Calibri"/>
              </a:rPr>
              <a:t>₂ = СН – СН – </a:t>
            </a:r>
            <a:r>
              <a:rPr lang="en-US" dirty="0" smtClean="0">
                <a:latin typeface="Calibri"/>
              </a:rPr>
              <a:t>C</a:t>
            </a:r>
            <a:r>
              <a:rPr lang="ru-RU" dirty="0" smtClean="0">
                <a:latin typeface="Calibri"/>
              </a:rPr>
              <a:t> -  СООН</a:t>
            </a: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        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        CH₃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178827" y="4321975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964645" y="5250669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64645" y="4393413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НОМЕНКЛАТУРА ОРГАНИЧЕСКИХ СОЕДИНЕНИЙ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4929198"/>
            <a:ext cx="3071834" cy="1357322"/>
          </a:xfrm>
        </p:spPr>
        <p:txBody>
          <a:bodyPr/>
          <a:lstStyle/>
          <a:p>
            <a:r>
              <a:rPr lang="ru-RU" dirty="0" smtClean="0"/>
              <a:t>10 класс, профиль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145932"/>
          </a:xfrm>
        </p:spPr>
        <p:txBody>
          <a:bodyPr/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ru-RU" sz="5400" dirty="0" smtClean="0"/>
              <a:t>Тривиальная (по свойствам или способы получения)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14593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endParaRPr lang="en-US" sz="3600" dirty="0" smtClean="0"/>
          </a:p>
          <a:p>
            <a:r>
              <a:rPr lang="ru-RU" sz="4800" dirty="0" smtClean="0"/>
              <a:t>Рациональная ( по первому представителю или принадлежности к определенной группе)</a:t>
            </a:r>
          </a:p>
          <a:p>
            <a:pP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6145932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Заместительная (номенклатура ИЮПАК – </a:t>
            </a:r>
            <a:r>
              <a:rPr lang="en-US" sz="4000" dirty="0" smtClean="0"/>
              <a:t>IUPAC – </a:t>
            </a:r>
            <a:r>
              <a:rPr lang="ru-RU" sz="4000" dirty="0" smtClean="0"/>
              <a:t>международный союз прикладной и теоретической химии)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3000"/>
            <a:ext cx="8715436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2-гидроксипропан-1,2,3-трикарбоновая кислота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Принцип 1 заместительной номенклатуры: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4" name="Содержимое 2"/>
          <p:cNvSpPr>
            <a:spLocks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В основу названия положено число С- атомов в наиболее длинной линии или цикле.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мет (1),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эт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(2),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проп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(3), бут (4),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пент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(5),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гекс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(6),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гепт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(7),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окт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(8), нон (9), дек (10)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Если С - атомы связаны циклически, то используют префикс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цикло-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В суффиксе указывают характер химических связей между С-атомами (- ан, =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</a:rPr>
              <a:t>≡ ин)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Принцип 2 заместительной номенклатуры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4" name="Содержимое 2"/>
          <p:cNvSpPr>
            <a:spLocks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В суффиксе или префиксе указывается наличие заместителя либо функциональной группы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Порядок старшинства: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 СООН (-овая кислота), 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</a:t>
            </a:r>
            <a:endParaRPr kumimoji="0" lang="ru-RU" sz="3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 COH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(-аль)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,  </a:t>
            </a:r>
            <a:endParaRPr kumimoji="0" lang="ru-RU" sz="3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 OH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(-ол, гидрокси-)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,  </a:t>
            </a:r>
            <a:endParaRPr kumimoji="0" lang="ru-RU" sz="3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 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NH</a:t>
            </a:r>
            <a:r>
              <a:rPr kumimoji="0" lang="en-US" sz="3000" b="1" i="0" u="none" strike="noStrike" cap="none" normalizeH="0" baseline="-2500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2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(амино-)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, </a:t>
            </a:r>
            <a:endParaRPr kumimoji="0" lang="ru-RU" sz="3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 Cl 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(хлоро-), 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</a:t>
            </a:r>
            <a:endParaRPr kumimoji="0" lang="ru-RU" sz="3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100"/>
              <a:buFont typeface="Wingdings 2" pitchFamily="18" charset="2"/>
              <a:buChar char=""/>
              <a:tabLst/>
            </a:pP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CH</a:t>
            </a:r>
            <a:r>
              <a:rPr kumimoji="0" lang="en-US" sz="3000" b="1" i="0" u="none" strike="noStrike" cap="none" normalizeH="0" baseline="-2500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3</a:t>
            </a:r>
            <a:r>
              <a:rPr kumimoji="0" lang="ru-RU" sz="3000" b="1" i="0" u="none" strike="noStrike" cap="none" normalizeH="0" baseline="-2500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(метил-)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,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 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-C</a:t>
            </a:r>
            <a:r>
              <a:rPr kumimoji="0" lang="ru-RU" sz="3000" b="1" i="0" u="none" strike="noStrike" cap="none" normalizeH="0" baseline="-2500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2</a:t>
            </a:r>
            <a:r>
              <a:rPr kumimoji="0" lang="en-US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H</a:t>
            </a:r>
            <a:r>
              <a:rPr kumimoji="0" lang="ru-RU" sz="3000" b="1" i="0" u="none" strike="noStrike" cap="none" normalizeH="0" baseline="-2500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5</a:t>
            </a:r>
            <a:r>
              <a:rPr kumimoji="0" lang="ru-RU" sz="3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 (этил-)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 3 заместительной номенклатуры</a:t>
            </a:r>
            <a:endParaRPr lang="ru-RU" b="1" dirty="0"/>
          </a:p>
        </p:txBody>
      </p:sp>
      <p:sp>
        <p:nvSpPr>
          <p:cNvPr id="4" name="Содержимое 2"/>
          <p:cNvSpPr>
            <a:spLocks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Нумерация С – атомов производится с того конца, к которому ближе расположена старшая функциональная группа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Номера С-атомов, у которых расположены заместители указывается в начале и конце общего названия через дефис (если номеров несколько – они разделены запятыми)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2200"/>
              <a:buFont typeface="Wingdings 2" pitchFamily="18" charset="2"/>
              <a:buChar char=""/>
              <a:tabLst/>
            </a:pP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</a:rPr>
              <a:t>Если префиксов несколько – они обозначаются в алфавитном порядке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393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Слайд 1</vt:lpstr>
      <vt:lpstr>НОМЕНКЛАТУРА ОРГАНИЧЕСКИХ СОЕДИНЕНИЙ</vt:lpstr>
      <vt:lpstr>Слайд 3</vt:lpstr>
      <vt:lpstr>Слайд 4</vt:lpstr>
      <vt:lpstr>Слайд 5</vt:lpstr>
      <vt:lpstr>2-гидроксипропан-1,2,3-трикарбоновая кислота </vt:lpstr>
      <vt:lpstr>Принцип 1 заместительной номенклатуры:</vt:lpstr>
      <vt:lpstr>Принцип 2 заместительной номенклатуры</vt:lpstr>
      <vt:lpstr>Принцип 3 заместительной номенклатуры</vt:lpstr>
      <vt:lpstr>Назовем вещество</vt:lpstr>
      <vt:lpstr>Слайд 11</vt:lpstr>
      <vt:lpstr>Назовем вещество</vt:lpstr>
      <vt:lpstr>Запишите структурную формулу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www.PHILka.RU</cp:lastModifiedBy>
  <cp:revision>15</cp:revision>
  <dcterms:created xsi:type="dcterms:W3CDTF">2010-09-21T13:13:17Z</dcterms:created>
  <dcterms:modified xsi:type="dcterms:W3CDTF">2013-09-18T12:43:42Z</dcterms:modified>
</cp:coreProperties>
</file>