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0">
  <p:sldMasterIdLst>
    <p:sldMasterId id="2147483670" r:id="rId1"/>
  </p:sldMasterIdLst>
  <p:notesMasterIdLst>
    <p:notesMasterId r:id="rId11"/>
  </p:notesMasterIdLst>
  <p:handoutMasterIdLst>
    <p:handoutMasterId r:id="rId12"/>
  </p:handoutMasterIdLst>
  <p:sldIdLst>
    <p:sldId id="267" r:id="rId2"/>
    <p:sldId id="573" r:id="rId3"/>
    <p:sldId id="559" r:id="rId4"/>
    <p:sldId id="570" r:id="rId5"/>
    <p:sldId id="572" r:id="rId6"/>
    <p:sldId id="574" r:id="rId7"/>
    <p:sldId id="568" r:id="rId8"/>
    <p:sldId id="569" r:id="rId9"/>
    <p:sldId id="575" r:id="rId10"/>
  </p:sldIdLst>
  <p:sldSz cx="9906000" cy="6858000" type="A4"/>
  <p:notesSz cx="6797675" cy="9928225"/>
  <p:custDataLst>
    <p:tags r:id="rId13"/>
  </p:custDataLst>
  <p:defaultTextStyle>
    <a:defPPr>
      <a:defRPr lang="ru-RU"/>
    </a:defPPr>
    <a:lvl1pPr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85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8500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521415D9-36F7-43E2-AB2F-B90AF26B5E84}">
      <p14:sectionLst xmlns:p14="http://schemas.microsoft.com/office/powerpoint/2010/main">
        <p14:section name="Стандартный раздел" id="{EEFC81E1-D3D6-5349-80CD-A28816B27FFE}">
          <p14:sldIdLst>
            <p14:sldId id="267"/>
            <p14:sldId id="573"/>
            <p14:sldId id="559"/>
            <p14:sldId id="570"/>
            <p14:sldId id="572"/>
            <p14:sldId id="574"/>
            <p14:sldId id="568"/>
            <p14:sldId id="569"/>
            <p14:sldId id="575"/>
          </p14:sldIdLst>
        </p14:section>
      </p14:sectionLst>
    </p:ext>
    <p:ext uri="{EFAFB233-063F-42B5-8137-9DF3F51BA10A}">
      <p15:sldGuideLst xmlns:p15="http://schemas.microsoft.com/office/powerpoint/2012/main" xmlns="">
        <p15:guide id="1" orient="horz" pos="73" userDrawn="1">
          <p15:clr>
            <a:srgbClr val="A4A3A4"/>
          </p15:clr>
        </p15:guide>
        <p15:guide id="2" pos="172" userDrawn="1">
          <p15:clr>
            <a:srgbClr val="A4A3A4"/>
          </p15:clr>
        </p15:guide>
        <p15:guide id="3" pos="3165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Асонов Игорь Евгеньевич" initials="АИЕ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464A"/>
    <a:srgbClr val="993300"/>
    <a:srgbClr val="CCFFCC"/>
    <a:srgbClr val="FAD328"/>
    <a:srgbClr val="FED208"/>
    <a:srgbClr val="FFFF99"/>
    <a:srgbClr val="8C8C8C"/>
    <a:srgbClr val="0000FF"/>
    <a:srgbClr val="FF9966"/>
    <a:srgbClr val="07CBF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Средний стиль 2 - акцент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Средний стиль 2 - акцент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93296810-A885-4BE3-A3E7-6D5BEEA58F35}" styleName="Средний стиль 2 - акцент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12C8C85-51F0-491E-9774-3900AFEF0FD7}" styleName="Светлый стиль 2 — акцент 6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</a:tcStyle>
    </a:band1H>
    <a:band1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1V>
    <a:band2V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6"/>
        </a:fillRef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Светлый стиль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68D230F3-CF80-4859-8CE7-A43EE81993B5}" styleName="Светлый стиль 1 - акцент 6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1912" autoAdjust="0"/>
    <p:restoredTop sz="93829" autoAdjust="0"/>
  </p:normalViewPr>
  <p:slideViewPr>
    <p:cSldViewPr>
      <p:cViewPr varScale="1">
        <p:scale>
          <a:sx n="121" d="100"/>
          <a:sy n="121" d="100"/>
        </p:scale>
        <p:origin x="-1158" y="-108"/>
      </p:cViewPr>
      <p:guideLst>
        <p:guide orient="horz" pos="73"/>
        <p:guide pos="172"/>
        <p:guide pos="3165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86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86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49688" y="0"/>
            <a:ext cx="2946400" cy="4969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86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386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49688" y="9429671"/>
            <a:ext cx="2946400" cy="4969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9BA4DA27-782E-4EAA-B1AE-C6099F9B6A8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867878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ECAEBF49-789C-4F07-8367-70A64A7E18E5}" type="datetimeFigureOut">
              <a:rPr lang="ru-RU"/>
              <a:pPr>
                <a:defRPr/>
              </a:pPr>
              <a:t>21.08.2018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527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9450" y="4715630"/>
            <a:ext cx="5438775" cy="44679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49688" y="9429671"/>
            <a:ext cx="2946400" cy="4969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charset="0"/>
                <a:cs typeface="+mn-cs"/>
              </a:defRPr>
            </a:lvl1pPr>
          </a:lstStyle>
          <a:p>
            <a:pPr>
              <a:defRPr/>
            </a:pPr>
            <a:fld id="{160AF46A-6244-42B8-98C3-A1A135198EF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2609539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7651" name="Rectangle 3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9072671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1800" kern="1200" dirty="0" smtClean="0">
                <a:solidFill>
                  <a:srgbClr val="3D464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dirty="0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b="0">
                <a:latin typeface="+mj-lt"/>
              </a:defRPr>
            </a:lvl1pPr>
            <a:lvl2pPr>
              <a:defRPr b="0">
                <a:latin typeface="+mj-lt"/>
              </a:defRPr>
            </a:lvl2pPr>
            <a:lvl3pPr>
              <a:defRPr b="0">
                <a:latin typeface="+mj-lt"/>
              </a:defRPr>
            </a:lvl3pPr>
            <a:lvl4pPr>
              <a:defRPr b="0">
                <a:latin typeface="+mj-lt"/>
              </a:defRPr>
            </a:lvl4pPr>
            <a:lvl5pPr>
              <a:defRPr b="0">
                <a:latin typeface="+mj-lt"/>
              </a:defRPr>
            </a:lvl5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B8FB4AEB-169F-48FD-9189-8F963C948ACF}" type="datetime1">
              <a:rPr lang="ru-RU" smtClean="0"/>
              <a:pPr>
                <a:defRPr/>
              </a:pPr>
              <a:t>21.08.2018</a:t>
            </a:fld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6327ECD3-27DD-4F23-A245-72B2E067C7D9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ru-RU" sz="1800" kern="1200" dirty="0" smtClean="0">
                <a:solidFill>
                  <a:srgbClr val="3D464A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94977" y="1304761"/>
            <a:ext cx="4380380" cy="4821562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+mj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defRPr lang="ru-RU" sz="1200" kern="1200" dirty="0" smtClean="0">
                <a:solidFill>
                  <a:srgbClr val="3D464A"/>
                </a:solidFill>
                <a:latin typeface="+mj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dirty="0" smtClean="0"/>
              <a:t>Образец текста</a:t>
            </a:r>
          </a:p>
          <a:p>
            <a:pPr lvl="1"/>
            <a:r>
              <a:rPr lang="ru-RU" dirty="0" smtClean="0"/>
              <a:t>Второй уровень</a:t>
            </a:r>
          </a:p>
          <a:p>
            <a:pPr lvl="2"/>
            <a:r>
              <a:rPr lang="ru-RU" dirty="0" smtClean="0"/>
              <a:t>Третий уровень</a:t>
            </a:r>
          </a:p>
          <a:p>
            <a:pPr lvl="3"/>
            <a:r>
              <a:rPr lang="ru-RU" dirty="0" smtClean="0"/>
              <a:t>Четвертый уровень</a:t>
            </a:r>
          </a:p>
          <a:p>
            <a:pPr lvl="4"/>
            <a:r>
              <a:rPr lang="ru-RU" dirty="0" smtClean="0"/>
              <a:t>Пятый уровень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5030643" y="1304761"/>
            <a:ext cx="4380380" cy="4821562"/>
          </a:xfrm>
        </p:spPr>
        <p:txBody>
          <a:bodyPr rtlCol="0">
            <a:normAutofit/>
          </a:bodyPr>
          <a:lstStyle>
            <a:lvl1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+mj-lt"/>
                <a:ea typeface="+mn-ea"/>
                <a:cs typeface="+mn-cs"/>
              </a:defRPr>
            </a:lvl1pPr>
            <a:lvl2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+mj-lt"/>
                <a:ea typeface="+mn-ea"/>
                <a:cs typeface="+mn-cs"/>
              </a:defRPr>
            </a:lvl2pPr>
            <a:lvl3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+mj-lt"/>
                <a:ea typeface="+mn-ea"/>
                <a:cs typeface="+mn-cs"/>
              </a:defRPr>
            </a:lvl3pPr>
            <a:lvl4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+mj-lt"/>
                <a:ea typeface="+mn-ea"/>
                <a:cs typeface="+mn-cs"/>
              </a:defRPr>
            </a:lvl4pPr>
            <a:lvl5pPr algn="l" defTabSz="914400" rtl="0" eaLnBrk="1" latinLnBrk="0" hangingPunct="1">
              <a:spcBef>
                <a:spcPct val="20000"/>
              </a:spcBef>
              <a:defRPr lang="ru-RU" sz="1200" kern="1200" smtClean="0">
                <a:solidFill>
                  <a:srgbClr val="3D464A"/>
                </a:solidFill>
                <a:latin typeface="+mj-lt"/>
                <a:ea typeface="+mn-ea"/>
                <a:cs typeface="+mn-cs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C199368C-652C-49B1-BC1E-0360DECC503F}" type="datetime1">
              <a:rPr lang="ru-RU" smtClean="0"/>
              <a:pPr>
                <a:defRPr/>
              </a:pPr>
              <a:t>21.08.2018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7C3F36FB-9D31-40AB-846F-7897AC80A431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E259074A-C467-4548-A6E5-3DA062BCDCEB}" type="datetime1">
              <a:rPr lang="ru-RU" smtClean="0"/>
              <a:pPr>
                <a:defRPr/>
              </a:pPr>
              <a:t>21.08.2018</a:t>
            </a:fld>
            <a:endParaRPr lang="ru-RU"/>
          </a:p>
        </p:txBody>
      </p:sp>
      <p:sp>
        <p:nvSpPr>
          <p:cNvPr id="3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latin typeface="+mj-lt"/>
              </a:defRPr>
            </a:lvl1pPr>
          </a:lstStyle>
          <a:p>
            <a:pPr>
              <a:defRPr/>
            </a:pPr>
            <a:fld id="{E926B5E5-4EA2-423A-958B-BFF27D5A963A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jpe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95300" y="176213"/>
            <a:ext cx="83883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dirty="0" smtClean="0"/>
              <a:t>Образец заголовка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ru-RU" dirty="0" smtClean="0"/>
              <a:t>презентации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95300" y="1238250"/>
            <a:ext cx="8915400" cy="488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  <a:latin typeface="Europe" pitchFamily="50" charset="-52"/>
                <a:cs typeface="+mn-cs"/>
              </a:defRPr>
            </a:lvl1pPr>
          </a:lstStyle>
          <a:p>
            <a:pPr>
              <a:defRPr/>
            </a:pPr>
            <a:fld id="{36D4CE93-B6FD-4BF3-B3F5-B93EC8A88954}" type="datetime1">
              <a:rPr lang="ru-RU"/>
              <a:pPr>
                <a:defRPr/>
              </a:pPr>
              <a:t>21.08.2018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  <a:latin typeface="+mj-lt"/>
                <a:cs typeface="+mn-cs"/>
              </a:defRPr>
            </a:lvl1pPr>
          </a:lstStyle>
          <a:p>
            <a:pPr>
              <a:defRPr/>
            </a:pPr>
            <a:fld id="{40634E6A-BF6D-457C-8C68-B65E4E3101AE}" type="slidenum">
              <a:rPr lang="ru-RU" smtClean="0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9" r:id="rId1"/>
    <p:sldLayoutId id="2147483760" r:id="rId2"/>
    <p:sldLayoutId id="2147483764" r:id="rId3"/>
  </p:sldLayoutIdLst>
  <p:hf hdr="0" ftr="0"/>
  <p:txStyles>
    <p:titleStyle>
      <a:lvl1pPr algn="l" rtl="0" eaLnBrk="0" fontAlgn="base" hangingPunct="0">
        <a:spcBef>
          <a:spcPct val="0"/>
        </a:spcBef>
        <a:spcAft>
          <a:spcPct val="0"/>
        </a:spcAft>
        <a:defRPr b="0" i="0" u="none" kern="1200">
          <a:solidFill>
            <a:srgbClr val="3D464A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>
          <a:solidFill>
            <a:srgbClr val="3D464A"/>
          </a:solidFill>
          <a:latin typeface="Europe" pitchFamily="2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>
          <a:solidFill>
            <a:srgbClr val="3D464A"/>
          </a:solidFill>
          <a:latin typeface="Europe" pitchFamily="2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>
          <a:solidFill>
            <a:srgbClr val="3D464A"/>
          </a:solidFill>
          <a:latin typeface="Europe" pitchFamily="2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>
          <a:solidFill>
            <a:srgbClr val="3D464A"/>
          </a:solidFill>
          <a:latin typeface="Europe" pitchFamily="2" charset="0"/>
        </a:defRPr>
      </a:lvl5pPr>
      <a:lvl6pPr marL="457200" algn="l" rtl="0" fontAlgn="base">
        <a:spcBef>
          <a:spcPct val="0"/>
        </a:spcBef>
        <a:spcAft>
          <a:spcPct val="0"/>
        </a:spcAft>
        <a:defRPr>
          <a:solidFill>
            <a:srgbClr val="3D464A"/>
          </a:solidFill>
          <a:latin typeface="Europe" pitchFamily="2" charset="0"/>
        </a:defRPr>
      </a:lvl6pPr>
      <a:lvl7pPr marL="914400" algn="l" rtl="0" fontAlgn="base">
        <a:spcBef>
          <a:spcPct val="0"/>
        </a:spcBef>
        <a:spcAft>
          <a:spcPct val="0"/>
        </a:spcAft>
        <a:defRPr>
          <a:solidFill>
            <a:srgbClr val="3D464A"/>
          </a:solidFill>
          <a:latin typeface="Europe" pitchFamily="2" charset="0"/>
        </a:defRPr>
      </a:lvl7pPr>
      <a:lvl8pPr marL="1371600" algn="l" rtl="0" fontAlgn="base">
        <a:spcBef>
          <a:spcPct val="0"/>
        </a:spcBef>
        <a:spcAft>
          <a:spcPct val="0"/>
        </a:spcAft>
        <a:defRPr>
          <a:solidFill>
            <a:srgbClr val="3D464A"/>
          </a:solidFill>
          <a:latin typeface="Europe" pitchFamily="2" charset="0"/>
        </a:defRPr>
      </a:lvl8pPr>
      <a:lvl9pPr marL="1828800" algn="l" rtl="0" fontAlgn="base">
        <a:spcBef>
          <a:spcPct val="0"/>
        </a:spcBef>
        <a:spcAft>
          <a:spcPct val="0"/>
        </a:spcAft>
        <a:defRPr>
          <a:solidFill>
            <a:srgbClr val="3D464A"/>
          </a:solidFill>
          <a:latin typeface="Europe" pitchFamily="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80000"/>
        <a:buBlip>
          <a:blip r:embed="rId6"/>
        </a:buBlip>
        <a:defRPr sz="1200" kern="1200">
          <a:solidFill>
            <a:srgbClr val="3D464A"/>
          </a:solidFill>
          <a:latin typeface="+mj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FED208"/>
        </a:buClr>
        <a:buSzPct val="120000"/>
        <a:buFont typeface="Arial" charset="0"/>
        <a:buChar char="•"/>
        <a:defRPr sz="1200" b="0" i="0" u="none" kern="1200">
          <a:solidFill>
            <a:srgbClr val="3D464A"/>
          </a:solidFill>
          <a:latin typeface="+mj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FED208"/>
        </a:buClr>
        <a:buSzPct val="96000"/>
        <a:buFont typeface="Wingdings" pitchFamily="2" charset="2"/>
        <a:buChar char="§"/>
        <a:defRPr sz="1200" kern="1200">
          <a:solidFill>
            <a:srgbClr val="3D464A"/>
          </a:solidFill>
          <a:latin typeface="+mj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1200" kern="1200">
          <a:solidFill>
            <a:srgbClr val="3D464A"/>
          </a:solidFill>
          <a:latin typeface="+mj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defRPr sz="1200" kern="1200">
          <a:solidFill>
            <a:srgbClr val="3D464A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3.xml"/><Relationship Id="rId1" Type="http://schemas.openxmlformats.org/officeDocument/2006/relationships/tags" Target="../tags/tag2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sochisirius.ru/kak-popast/neobhodimye-dokumenty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pavlenko.tv@talantiuspeh.ru" TargetMode="External"/><Relationship Id="rId2" Type="http://schemas.openxmlformats.org/officeDocument/2006/relationships/hyperlink" Target="https://sochisirius.ru/kak-popast/neobhodimye-dokumenty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4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5024438" y="6021388"/>
            <a:ext cx="4881562" cy="431800"/>
          </a:xfrm>
          <a:prstGeom prst="rect">
            <a:avLst/>
          </a:prstGeom>
        </p:spPr>
        <p:txBody>
          <a:bodyPr/>
          <a:lstStyle/>
          <a:p>
            <a:pPr algn="ctr" eaLnBrk="0" hangingPunct="0">
              <a:defRPr/>
            </a:pPr>
            <a:endParaRPr lang="ru-RU" sz="1400" b="1" dirty="0">
              <a:latin typeface="Europe" pitchFamily="82" charset="0"/>
              <a:ea typeface="+mj-ea"/>
              <a:cs typeface="+mj-cs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>
          <a:xfrm>
            <a:off x="4160912" y="404664"/>
            <a:ext cx="5616624" cy="648072"/>
          </a:xfrm>
          <a:prstGeom prst="rect">
            <a:avLst/>
          </a:prstGeom>
          <a:noFill/>
        </p:spPr>
        <p:txBody>
          <a:bodyPr lIns="18000" tIns="18000" rIns="18000" bIns="18000"/>
          <a:lstStyle/>
          <a:p>
            <a:pPr algn="r"/>
            <a:r>
              <a:rPr lang="ru-RU" sz="1600" dirty="0">
                <a:solidFill>
                  <a:srgbClr val="3D464A"/>
                </a:solidFill>
              </a:rPr>
              <a:t>Программа для одаренных учащихся «Роснефть-классов»</a:t>
            </a:r>
            <a:endParaRPr lang="ru-RU" sz="1600" b="1" dirty="0">
              <a:solidFill>
                <a:srgbClr val="3D464A"/>
              </a:solidFill>
              <a:latin typeface="+mn-lt"/>
            </a:endParaRPr>
          </a:p>
        </p:txBody>
      </p:sp>
      <p:sp>
        <p:nvSpPr>
          <p:cNvPr id="8" name="Rectangle 30"/>
          <p:cNvSpPr txBox="1">
            <a:spLocks noChangeArrowheads="1"/>
          </p:cNvSpPr>
          <p:nvPr/>
        </p:nvSpPr>
        <p:spPr>
          <a:xfrm>
            <a:off x="4592960" y="5805264"/>
            <a:ext cx="5200128" cy="476672"/>
          </a:xfrm>
          <a:prstGeom prst="rect">
            <a:avLst/>
          </a:prstGeom>
        </p:spPr>
        <p:txBody>
          <a:bodyPr lIns="76946" tIns="76946" rIns="76946" bIns="76946">
            <a:noAutofit/>
          </a:bodyPr>
          <a:lstStyle/>
          <a:p>
            <a:pPr algn="r">
              <a:tabLst>
                <a:tab pos="4287838" algn="l"/>
              </a:tabLst>
              <a:defRPr/>
            </a:pPr>
            <a:r>
              <a:rPr lang="ru-RU" sz="1200" dirty="0" smtClean="0">
                <a:solidFill>
                  <a:srgbClr val="3D464A"/>
                </a:solidFill>
                <a:latin typeface="+mn-lt"/>
                <a:cs typeface="+mn-cs"/>
              </a:rPr>
              <a:t>в рамках </a:t>
            </a:r>
            <a:r>
              <a:rPr lang="ru-RU" sz="1200" dirty="0">
                <a:solidFill>
                  <a:srgbClr val="3D464A"/>
                </a:solidFill>
                <a:latin typeface="+mn-lt"/>
                <a:cs typeface="+mn-cs"/>
              </a:rPr>
              <a:t>соглашения о сотрудничестве между ПАО «НК «Роснефть» и Образовательным Фондом «Талант и успех»</a:t>
            </a:r>
            <a:br>
              <a:rPr lang="ru-RU" sz="1200" dirty="0">
                <a:solidFill>
                  <a:srgbClr val="3D464A"/>
                </a:solidFill>
                <a:latin typeface="+mn-lt"/>
                <a:cs typeface="+mn-cs"/>
              </a:rPr>
            </a:br>
            <a:endParaRPr lang="ru-RU" sz="1200" dirty="0">
              <a:solidFill>
                <a:srgbClr val="3D464A"/>
              </a:solidFill>
              <a:latin typeface="+mn-lt"/>
              <a:cs typeface="+mn-cs"/>
            </a:endParaRPr>
          </a:p>
        </p:txBody>
      </p:sp>
      <p:sp>
        <p:nvSpPr>
          <p:cNvPr id="10" name="Rectangle 30"/>
          <p:cNvSpPr txBox="1">
            <a:spLocks noChangeArrowheads="1"/>
          </p:cNvSpPr>
          <p:nvPr/>
        </p:nvSpPr>
        <p:spPr bwMode="auto">
          <a:xfrm>
            <a:off x="4112493" y="6381328"/>
            <a:ext cx="2352675" cy="3600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76946" tIns="76946" rIns="76946" bIns="76946"/>
          <a:lstStyle/>
          <a:p>
            <a:pPr defTabSz="977900"/>
            <a:endParaRPr lang="ru-RU" sz="1200" dirty="0" smtClean="0">
              <a:latin typeface="EuropeCondensedC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761312" y="6381328"/>
            <a:ext cx="2016224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 defTabSz="977900"/>
            <a:r>
              <a:rPr lang="ru-RU" sz="1100" dirty="0" smtClean="0">
                <a:solidFill>
                  <a:srgbClr val="3D464A"/>
                </a:solidFill>
                <a:latin typeface="+mn-lt"/>
              </a:rPr>
              <a:t>201</a:t>
            </a:r>
            <a:r>
              <a:rPr lang="en-US" sz="1100" dirty="0">
                <a:solidFill>
                  <a:srgbClr val="3D464A"/>
                </a:solidFill>
                <a:latin typeface="+mn-lt"/>
              </a:rPr>
              <a:t>8</a:t>
            </a:r>
            <a:r>
              <a:rPr lang="ru-RU" sz="1100" dirty="0" smtClean="0">
                <a:solidFill>
                  <a:srgbClr val="3D464A"/>
                </a:solidFill>
                <a:latin typeface="+mn-lt"/>
              </a:rPr>
              <a:t>г.</a:t>
            </a:r>
          </a:p>
        </p:txBody>
      </p:sp>
    </p:spTree>
    <p:custDataLst>
      <p:tags r:id="rId1"/>
    </p:custData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Y:\КП\ОРП\priv\05_Молодежная политика\03_РН-класс\2018\Сириус\BG9B0034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5806" y="4581128"/>
            <a:ext cx="3049762" cy="188942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ямоугольник 11"/>
          <p:cNvSpPr/>
          <p:nvPr/>
        </p:nvSpPr>
        <p:spPr>
          <a:xfrm>
            <a:off x="128464" y="2060848"/>
            <a:ext cx="9577064" cy="43242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endParaRPr lang="ru-RU" sz="1100" dirty="0" smtClean="0"/>
          </a:p>
          <a:p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Цели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Программы:</a:t>
            </a:r>
          </a:p>
          <a:p>
            <a:pPr algn="just"/>
            <a:endParaRPr lang="ru-RU" sz="1100" dirty="0"/>
          </a:p>
          <a:p>
            <a:pPr algn="just"/>
            <a:r>
              <a:rPr lang="ru-RU" sz="1100" dirty="0" smtClean="0"/>
              <a:t>Получение </a:t>
            </a:r>
            <a:r>
              <a:rPr lang="ru-RU" sz="1100" dirty="0" smtClean="0"/>
              <a:t>участниками </a:t>
            </a:r>
            <a:r>
              <a:rPr lang="ru-RU" sz="1100" dirty="0"/>
              <a:t>базовых знаний в области проектного мышления и планирования, </a:t>
            </a:r>
            <a:r>
              <a:rPr lang="ru-RU" sz="1100" dirty="0" smtClean="0"/>
              <a:t>опыта </a:t>
            </a:r>
            <a:r>
              <a:rPr lang="ru-RU" sz="1100" dirty="0"/>
              <a:t>работы в команде, опыта работы по разработке и реализации проектов по актуальным для Компании </a:t>
            </a:r>
            <a:r>
              <a:rPr lang="ru-RU" sz="1100" dirty="0" smtClean="0"/>
              <a:t>темам, </a:t>
            </a:r>
            <a:r>
              <a:rPr lang="ru-RU" sz="1100" dirty="0"/>
              <a:t>развитие </a:t>
            </a:r>
            <a:r>
              <a:rPr lang="ru-RU" sz="1100" dirty="0" smtClean="0"/>
              <a:t>у участников проектно-ориентированного системного мышления и компетенций в сфере цифрового проектирования и производства. </a:t>
            </a:r>
          </a:p>
          <a:p>
            <a:pPr marL="180000" indent="-180000" eaLnBrk="0" hangingPunct="0">
              <a:spcBef>
                <a:spcPts val="0"/>
              </a:spcBef>
              <a:defRPr/>
            </a:pPr>
            <a:endParaRPr lang="ru-RU" sz="1100" dirty="0" smtClean="0">
              <a:solidFill>
                <a:srgbClr val="3D464A"/>
              </a:solidFill>
            </a:endParaRPr>
          </a:p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Целевая аудитория: </a:t>
            </a:r>
          </a:p>
          <a:p>
            <a:pPr>
              <a:spcBef>
                <a:spcPts val="600"/>
              </a:spcBef>
            </a:pPr>
            <a:r>
              <a:rPr lang="ru-RU" sz="1100" dirty="0"/>
              <a:t>У</a:t>
            </a:r>
            <a:r>
              <a:rPr lang="ru-RU" sz="1100" dirty="0" smtClean="0"/>
              <a:t>чащиеся </a:t>
            </a:r>
            <a:r>
              <a:rPr lang="en-US" sz="1100" b="1" dirty="0" smtClean="0"/>
              <a:t>10-</a:t>
            </a:r>
            <a:r>
              <a:rPr lang="ru-RU" sz="1100" b="1" dirty="0" smtClean="0"/>
              <a:t>11-х «Роснефть-классов»</a:t>
            </a:r>
            <a:r>
              <a:rPr lang="ru-RU" sz="1100" dirty="0" smtClean="0"/>
              <a:t> регионов </a:t>
            </a:r>
            <a:r>
              <a:rPr lang="ru-RU" sz="1100" dirty="0"/>
              <a:t>присутствия </a:t>
            </a:r>
            <a:r>
              <a:rPr lang="ru-RU" sz="1100" dirty="0" smtClean="0"/>
              <a:t>Компании. Общее количество участников</a:t>
            </a:r>
            <a:r>
              <a:rPr lang="en-US" sz="1100" dirty="0" smtClean="0"/>
              <a:t> </a:t>
            </a:r>
            <a:r>
              <a:rPr lang="ru-RU" sz="1100" dirty="0" smtClean="0"/>
              <a:t>Программы – </a:t>
            </a:r>
            <a:r>
              <a:rPr lang="ru-RU" sz="1100" b="1" dirty="0" smtClean="0"/>
              <a:t>60</a:t>
            </a:r>
            <a:r>
              <a:rPr lang="ru-RU" sz="1100" dirty="0" smtClean="0"/>
              <a:t> чел.</a:t>
            </a:r>
          </a:p>
          <a:p>
            <a:pPr>
              <a:spcBef>
                <a:spcPts val="600"/>
              </a:spcBef>
            </a:pPr>
            <a:endParaRPr lang="ru-RU" sz="1100" dirty="0">
              <a:solidFill>
                <a:srgbClr val="3D464A"/>
              </a:solidFill>
            </a:endParaRPr>
          </a:p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Продолжительность Программы: </a:t>
            </a:r>
            <a:r>
              <a:rPr lang="ru-RU" sz="1100" dirty="0"/>
              <a:t>10 </a:t>
            </a:r>
            <a:r>
              <a:rPr lang="ru-RU" sz="1100" dirty="0" smtClean="0"/>
              <a:t>дней (</a:t>
            </a:r>
            <a:r>
              <a:rPr lang="ru-RU" sz="1100" b="1" dirty="0" smtClean="0"/>
              <a:t>с </a:t>
            </a:r>
            <a:r>
              <a:rPr lang="ru-RU" sz="1100" b="1" dirty="0"/>
              <a:t>23 ноября по 02 декабря </a:t>
            </a:r>
            <a:r>
              <a:rPr lang="ru-RU" sz="1100" b="1" dirty="0" smtClean="0"/>
              <a:t> 2018 года</a:t>
            </a:r>
            <a:r>
              <a:rPr lang="ru-RU" sz="1100" dirty="0" smtClean="0"/>
              <a:t>).</a:t>
            </a:r>
          </a:p>
          <a:p>
            <a:endParaRPr lang="ru-RU" sz="14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Формат </a:t>
            </a:r>
            <a:r>
              <a:rPr lang="ru-RU" sz="1400" b="1" dirty="0">
                <a:solidFill>
                  <a:schemeClr val="accent6">
                    <a:lumMod val="75000"/>
                  </a:schemeClr>
                </a:solidFill>
              </a:rPr>
              <a:t>программы:</a:t>
            </a:r>
          </a:p>
          <a:p>
            <a:pPr>
              <a:buFontTx/>
              <a:buChar char="-"/>
            </a:pPr>
            <a:endParaRPr lang="ru-RU" sz="800" dirty="0">
              <a:solidFill>
                <a:srgbClr val="3D464A"/>
              </a:solidFill>
              <a:latin typeface="Arial Cyr"/>
              <a:cs typeface="Arial Cyr"/>
            </a:endParaRPr>
          </a:p>
          <a:p>
            <a:pPr lvl="0" algn="just"/>
            <a:r>
              <a:rPr lang="ru-RU" sz="1100" dirty="0"/>
              <a:t>Обучение в ходе Программы будет </a:t>
            </a:r>
            <a:r>
              <a:rPr lang="ru-RU" sz="1100" b="1" dirty="0"/>
              <a:t>проектно-ориентированным</a:t>
            </a:r>
            <a:r>
              <a:rPr lang="ru-RU" sz="1100" dirty="0"/>
              <a:t>, участники будут работать </a:t>
            </a:r>
            <a:r>
              <a:rPr lang="ru-RU" sz="1100" b="1" dirty="0"/>
              <a:t>в </a:t>
            </a:r>
            <a:endParaRPr lang="ru-RU" sz="1100" b="1" dirty="0" smtClean="0"/>
          </a:p>
          <a:p>
            <a:pPr lvl="0" algn="just"/>
            <a:r>
              <a:rPr lang="ru-RU" sz="1100" b="1" dirty="0" smtClean="0"/>
              <a:t>командах </a:t>
            </a:r>
            <a:r>
              <a:rPr lang="ru-RU" sz="1100" b="1" dirty="0"/>
              <a:t>по 5-6 чел</a:t>
            </a:r>
            <a:r>
              <a:rPr lang="ru-RU" sz="1100" dirty="0"/>
              <a:t>.</a:t>
            </a:r>
          </a:p>
          <a:p>
            <a:pPr lvl="0" algn="just"/>
            <a:endParaRPr lang="ru-RU" sz="1100" dirty="0"/>
          </a:p>
          <a:p>
            <a:pPr algn="just"/>
            <a:r>
              <a:rPr lang="ru-RU" sz="1100" dirty="0"/>
              <a:t>Для достижения результата команды будут участвовать в следующих образовательных форматах: </a:t>
            </a:r>
            <a:endParaRPr lang="ru-RU" sz="1100" dirty="0" smtClean="0"/>
          </a:p>
          <a:p>
            <a:pPr marL="268288" indent="179388" algn="just">
              <a:buFont typeface="Wingdings" panose="05000000000000000000" pitchFamily="2" charset="2"/>
              <a:buChar char="§"/>
            </a:pPr>
            <a:r>
              <a:rPr lang="ru-RU" sz="1100" dirty="0"/>
              <a:t>л</a:t>
            </a:r>
            <a:r>
              <a:rPr lang="ru-RU" sz="1100" dirty="0" smtClean="0"/>
              <a:t>екции; </a:t>
            </a:r>
          </a:p>
          <a:p>
            <a:pPr marL="268288" indent="179388" algn="just">
              <a:buFont typeface="Wingdings" panose="05000000000000000000" pitchFamily="2" charset="2"/>
              <a:buChar char="§"/>
            </a:pPr>
            <a:r>
              <a:rPr lang="ru-RU" sz="1100" dirty="0" smtClean="0"/>
              <a:t>Дискуссии;</a:t>
            </a:r>
          </a:p>
          <a:p>
            <a:pPr marL="268288" indent="179388" algn="just">
              <a:buFont typeface="Wingdings" panose="05000000000000000000" pitchFamily="2" charset="2"/>
              <a:buChar char="§"/>
            </a:pPr>
            <a:r>
              <a:rPr lang="ru-RU" sz="1100" dirty="0" smtClean="0"/>
              <a:t>экспериментальные </a:t>
            </a:r>
            <a:r>
              <a:rPr lang="ru-RU" sz="1100" dirty="0"/>
              <a:t>работы и практические </a:t>
            </a:r>
            <a:r>
              <a:rPr lang="ru-RU" sz="1100" dirty="0" smtClean="0"/>
              <a:t>занятия</a:t>
            </a:r>
            <a:r>
              <a:rPr lang="ru-RU" sz="1100" dirty="0"/>
              <a:t>;</a:t>
            </a:r>
            <a:endParaRPr lang="ru-RU" sz="1100" dirty="0" smtClean="0"/>
          </a:p>
          <a:p>
            <a:pPr marL="268288" indent="179388" algn="just">
              <a:buFont typeface="Wingdings" panose="05000000000000000000" pitchFamily="2" charset="2"/>
              <a:buChar char="§"/>
            </a:pPr>
            <a:r>
              <a:rPr lang="ru-RU" sz="1100" dirty="0" smtClean="0"/>
              <a:t>групповая </a:t>
            </a:r>
            <a:r>
              <a:rPr lang="ru-RU" sz="1100" dirty="0"/>
              <a:t>работа в проектной </a:t>
            </a:r>
            <a:r>
              <a:rPr lang="ru-RU" sz="1100" dirty="0" smtClean="0"/>
              <a:t>команде.</a:t>
            </a:r>
            <a:endParaRPr lang="ru-RU" sz="1100" dirty="0"/>
          </a:p>
          <a:p>
            <a:endParaRPr lang="ru-RU" sz="1100" dirty="0" smtClean="0"/>
          </a:p>
        </p:txBody>
      </p:sp>
      <p:sp>
        <p:nvSpPr>
          <p:cNvPr id="8" name="Название 1"/>
          <p:cNvSpPr txBox="1">
            <a:spLocks/>
          </p:cNvSpPr>
          <p:nvPr/>
        </p:nvSpPr>
        <p:spPr bwMode="auto">
          <a:xfrm>
            <a:off x="56456" y="260648"/>
            <a:ext cx="892899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300"/>
              </a:spcAft>
            </a:pPr>
            <a:r>
              <a:rPr lang="ru-RU" sz="1600" b="1" dirty="0" smtClean="0">
                <a:solidFill>
                  <a:srgbClr val="3D464A"/>
                </a:solidFill>
              </a:rPr>
              <a:t>Партнерская Программа для одаренных учащихся «Роснефть-классов».</a:t>
            </a:r>
            <a:endParaRPr lang="en-US" sz="1600" b="1" dirty="0" smtClean="0">
              <a:solidFill>
                <a:srgbClr val="3D464A"/>
              </a:solidFill>
            </a:endParaRPr>
          </a:p>
          <a:p>
            <a:pPr lvl="0">
              <a:spcAft>
                <a:spcPts val="300"/>
              </a:spcAft>
            </a:pPr>
            <a:r>
              <a:rPr lang="ru-RU" sz="1600" b="1" dirty="0" smtClean="0">
                <a:solidFill>
                  <a:srgbClr val="3D464A"/>
                </a:solidFill>
              </a:rPr>
              <a:t>Цели, участники, формат</a:t>
            </a:r>
            <a:endParaRPr lang="en-US" sz="1600" b="1" dirty="0" smtClean="0">
              <a:solidFill>
                <a:srgbClr val="3D464A"/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128464" y="1015525"/>
            <a:ext cx="964907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/>
              <a:t>В </a:t>
            </a:r>
            <a:r>
              <a:rPr lang="ru-RU" sz="1100" dirty="0"/>
              <a:t>мае </a:t>
            </a:r>
            <a:r>
              <a:rPr lang="ru-RU" sz="1100" dirty="0" smtClean="0"/>
              <a:t>2018г</a:t>
            </a:r>
            <a:r>
              <a:rPr lang="ru-RU" sz="1100" dirty="0"/>
              <a:t>. на площадке ХХII Петербургского экономического форума подписано Соглашение о сотрудничестве между ПАО «НК «Роснефть» и Образовательным Фондом «Талант и успех</a:t>
            </a:r>
            <a:r>
              <a:rPr lang="ru-RU" sz="1100" dirty="0" smtClean="0"/>
              <a:t>».</a:t>
            </a:r>
            <a:endParaRPr lang="en-US" sz="1100" dirty="0" smtClean="0"/>
          </a:p>
          <a:p>
            <a:pPr algn="just"/>
            <a:endParaRPr lang="ru-RU" sz="1100" dirty="0"/>
          </a:p>
          <a:p>
            <a:pPr algn="just"/>
            <a:r>
              <a:rPr lang="ru-RU" sz="1100" dirty="0"/>
              <a:t>В рамках выполнения </a:t>
            </a:r>
            <a:r>
              <a:rPr lang="ru-RU" sz="1100" dirty="0" smtClean="0"/>
              <a:t>подписанного Соглашения с </a:t>
            </a:r>
            <a:r>
              <a:rPr lang="ru-RU" sz="1100" dirty="0"/>
              <a:t>целью реализации проектов, включенных в корпоративную стратегию «Роснефть – 2022», </a:t>
            </a:r>
            <a:r>
              <a:rPr lang="ru-RU" sz="1100" dirty="0" smtClean="0"/>
              <a:t>           а </a:t>
            </a:r>
            <a:r>
              <a:rPr lang="ru-RU" sz="1100" dirty="0"/>
              <a:t>также развития программ работы с талантливой молодежью </a:t>
            </a:r>
            <a:r>
              <a:rPr lang="ru-RU" sz="1100" dirty="0" smtClean="0"/>
              <a:t>на </a:t>
            </a:r>
            <a:r>
              <a:rPr lang="ru-RU" sz="1100" dirty="0"/>
              <a:t>базе Образовательного центра «Сириус» в г. Сочи планируется проведение партнерской программы для одаренных учащихся «Роснефть-классов</a:t>
            </a:r>
            <a:r>
              <a:rPr lang="ru-RU" sz="1100" dirty="0" smtClean="0"/>
              <a:t>».</a:t>
            </a:r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1"/>
          </p:nvPr>
        </p:nvSpPr>
        <p:spPr>
          <a:xfrm>
            <a:off x="7099300" y="6356350"/>
            <a:ext cx="2311400" cy="365125"/>
          </a:xfrm>
        </p:spPr>
        <p:txBody>
          <a:bodyPr/>
          <a:lstStyle/>
          <a:p>
            <a:pPr>
              <a:defRPr/>
            </a:pPr>
            <a:r>
              <a:rPr lang="ru-RU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3274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3F36FB-9D31-40AB-846F-7897AC80A431}" type="slidenum">
              <a:rPr lang="ru-RU" smtClean="0"/>
              <a:pPr>
                <a:defRPr/>
              </a:pPr>
              <a:t>3</a:t>
            </a:fld>
            <a:endParaRPr lang="ru-RU" dirty="0"/>
          </a:p>
        </p:txBody>
      </p:sp>
      <p:sp>
        <p:nvSpPr>
          <p:cNvPr id="8" name="Название 1"/>
          <p:cNvSpPr txBox="1">
            <a:spLocks/>
          </p:cNvSpPr>
          <p:nvPr/>
        </p:nvSpPr>
        <p:spPr bwMode="auto">
          <a:xfrm>
            <a:off x="56456" y="260648"/>
            <a:ext cx="892899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300"/>
              </a:spcAft>
            </a:pPr>
            <a:r>
              <a:rPr lang="ru-RU" sz="1600" b="1" dirty="0" smtClean="0">
                <a:solidFill>
                  <a:srgbClr val="3D464A"/>
                </a:solidFill>
              </a:rPr>
              <a:t>Партнерская Программа для одаренных учащихся «Роснефть-классов».</a:t>
            </a:r>
            <a:endParaRPr lang="en-US" sz="1600" b="1" dirty="0" smtClean="0">
              <a:solidFill>
                <a:srgbClr val="3D464A"/>
              </a:solidFill>
            </a:endParaRPr>
          </a:p>
          <a:p>
            <a:pPr lvl="0">
              <a:spcAft>
                <a:spcPts val="300"/>
              </a:spcAft>
            </a:pPr>
            <a:r>
              <a:rPr lang="ru-RU" sz="1600" b="1" dirty="0" smtClean="0">
                <a:solidFill>
                  <a:srgbClr val="3D464A"/>
                </a:solidFill>
              </a:rPr>
              <a:t>Задачи участников и тематика работ</a:t>
            </a:r>
            <a:endParaRPr lang="en-US" sz="1600" b="1" dirty="0" smtClean="0">
              <a:solidFill>
                <a:srgbClr val="3D464A"/>
              </a:solidFill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128464" y="1113269"/>
            <a:ext cx="9577064" cy="290079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</a:rPr>
              <a:t>Задачи участников:</a:t>
            </a:r>
            <a:endParaRPr lang="ru-RU" sz="1400" b="1" dirty="0">
              <a:solidFill>
                <a:schemeClr val="accent6">
                  <a:lumMod val="75000"/>
                </a:schemeClr>
              </a:solidFill>
            </a:endParaRPr>
          </a:p>
          <a:p>
            <a:pPr lvl="0"/>
            <a:endParaRPr lang="ru-RU" sz="1100" dirty="0"/>
          </a:p>
          <a:p>
            <a:pPr lvl="0" algn="just">
              <a:spcBef>
                <a:spcPts val="300"/>
              </a:spcBef>
            </a:pPr>
            <a:r>
              <a:rPr lang="ru-RU" sz="1100" dirty="0" smtClean="0"/>
              <a:t>Ключевой </a:t>
            </a:r>
            <a:r>
              <a:rPr lang="ru-RU" sz="1100" dirty="0"/>
              <a:t>задачей участников Программы является инженерно-технологическая </a:t>
            </a:r>
            <a:r>
              <a:rPr lang="ru-RU" sz="1100" b="1" dirty="0"/>
              <a:t>разработка устройства (продукта</a:t>
            </a:r>
            <a:r>
              <a:rPr lang="ru-RU" sz="1100" b="1" dirty="0" smtClean="0"/>
              <a:t>) по актуальным </a:t>
            </a:r>
            <a:br>
              <a:rPr lang="ru-RU" sz="1100" b="1" dirty="0" smtClean="0"/>
            </a:br>
            <a:r>
              <a:rPr lang="ru-RU" sz="1100" b="1" dirty="0" smtClean="0"/>
              <a:t>для Компании темам: </a:t>
            </a:r>
          </a:p>
          <a:p>
            <a:pPr marL="171450" lvl="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/>
              <a:t>Средства мониторинга экологической обстановки города: создание сети датчиков с представлением на карте города для целей мониторинга выбросов выхлопных газов и опосредованной оценки качества используемого </a:t>
            </a:r>
            <a:r>
              <a:rPr lang="ru-RU" sz="1100" dirty="0" smtClean="0"/>
              <a:t>топлива;</a:t>
            </a:r>
            <a:endParaRPr lang="ru-RU" sz="1100" dirty="0"/>
          </a:p>
          <a:p>
            <a:pPr marL="171450" lvl="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/>
              <a:t>Робот-промоутер для популяризации нефтегазового дела и  привлечения молодежи в профессию;</a:t>
            </a:r>
          </a:p>
          <a:p>
            <a:pPr marL="171450" lvl="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/>
              <a:t>Использование устройств дополненной и смешанной реальности моделирования промышленных работ в нефтегазовом секторе </a:t>
            </a:r>
            <a:r>
              <a:rPr lang="ru-RU" sz="1100" dirty="0" smtClean="0"/>
              <a:t/>
            </a:r>
            <a:br>
              <a:rPr lang="ru-RU" sz="1100" dirty="0" smtClean="0"/>
            </a:br>
            <a:r>
              <a:rPr lang="ru-RU" sz="1100" dirty="0" smtClean="0"/>
              <a:t>(</a:t>
            </a:r>
            <a:r>
              <a:rPr lang="ru-RU" sz="1100" dirty="0"/>
              <a:t>в том числе создания обучающих тренажеров) с целью обучения производственного персонала предприятий Компании и повышения безопасности работ;</a:t>
            </a:r>
          </a:p>
          <a:p>
            <a:pPr marL="171450" lvl="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/>
              <a:t>Роботизация типовых производственных процессов на буровых платформах Компании;</a:t>
            </a:r>
          </a:p>
          <a:p>
            <a:pPr marL="171450" indent="-171450" algn="just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ru-RU" sz="1100" dirty="0"/>
              <a:t>Разработка инновационного средства для ликвидации разливов (в </a:t>
            </a:r>
            <a:r>
              <a:rPr lang="ru-RU" sz="1100" dirty="0" smtClean="0"/>
              <a:t>том числе </a:t>
            </a:r>
            <a:r>
              <a:rPr lang="ru-RU" sz="1100" dirty="0"/>
              <a:t>аварийных) нефтепродуктов на АЗС</a:t>
            </a:r>
            <a:r>
              <a:rPr lang="ru-RU" sz="1100" dirty="0" smtClean="0"/>
              <a:t>.</a:t>
            </a:r>
            <a:endParaRPr lang="ru-RU" sz="1100" dirty="0"/>
          </a:p>
        </p:txBody>
      </p:sp>
      <p:pic>
        <p:nvPicPr>
          <p:cNvPr id="3074" name="Picture 2" descr="Y:\КП\ОРП\priv\05_Молодежная политика\03_РН-класс\2018\Сириус\BG9B0208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8" y="4271318"/>
            <a:ext cx="2268124" cy="21624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5" name="Picture 3" descr="Y:\КП\ОРП\priv\05_Молодежная политика\03_РН-класс\2018\Сириус\BG9B1330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9088" y="4271316"/>
            <a:ext cx="3243727" cy="216248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Y:\КП\ОРП\priv\05_Молодежная политика\03_РН-класс\2018\Сириус\D85_9452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9144" y="4271316"/>
            <a:ext cx="3242145" cy="216248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05963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Y:\КП\ОРП\priv\05_Молодежная политика\03_РН-класс\2018\Сириус\BG9B3302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7136" y="4005064"/>
            <a:ext cx="3528392" cy="2352261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3F36FB-9D31-40AB-846F-7897AC80A431}" type="slidenum">
              <a:rPr lang="ru-RU" smtClean="0"/>
              <a:pPr>
                <a:defRPr/>
              </a:pPr>
              <a:t>4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8464" y="1052736"/>
            <a:ext cx="9577064" cy="39087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1100" dirty="0" smtClean="0"/>
          </a:p>
          <a:p>
            <a:pPr lvl="0"/>
            <a:r>
              <a:rPr lang="ru-RU" sz="1100" dirty="0" smtClean="0"/>
              <a:t>Общий объем образовательной Программы – </a:t>
            </a:r>
            <a:r>
              <a:rPr lang="ru-RU" sz="1100" b="1" dirty="0" smtClean="0"/>
              <a:t>42 </a:t>
            </a:r>
            <a:r>
              <a:rPr lang="ru-RU" sz="1100" dirty="0" smtClean="0"/>
              <a:t>академических часа.</a:t>
            </a:r>
          </a:p>
          <a:p>
            <a:pPr lvl="0"/>
            <a:endParaRPr lang="ru-RU" sz="1100" dirty="0" smtClean="0">
              <a:solidFill>
                <a:srgbClr val="3D464A"/>
              </a:solidFill>
            </a:endParaRPr>
          </a:p>
          <a:p>
            <a:pPr lv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100" b="1" dirty="0" smtClean="0"/>
              <a:t>23</a:t>
            </a:r>
            <a:r>
              <a:rPr lang="en-US" sz="1100" b="1" dirty="0" smtClean="0"/>
              <a:t> </a:t>
            </a:r>
            <a:r>
              <a:rPr lang="ru-RU" sz="1100" b="1" dirty="0" smtClean="0"/>
              <a:t>ноября </a:t>
            </a:r>
            <a:r>
              <a:rPr lang="ru-RU" sz="1100" dirty="0" smtClean="0"/>
              <a:t>– заезд участников</a:t>
            </a:r>
          </a:p>
          <a:p>
            <a:pPr lv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100" b="1" dirty="0"/>
              <a:t>24 </a:t>
            </a:r>
            <a:r>
              <a:rPr lang="ru-RU" sz="1100" b="1" dirty="0" smtClean="0"/>
              <a:t>ноября </a:t>
            </a:r>
            <a:r>
              <a:rPr lang="ru-RU" sz="1100" dirty="0" smtClean="0"/>
              <a:t>– введение в проектные проблематики, основы проектной деятельности, формирование плана работ в командах</a:t>
            </a:r>
          </a:p>
          <a:p>
            <a:pPr lv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100" b="1" dirty="0"/>
              <a:t>25 </a:t>
            </a:r>
            <a:r>
              <a:rPr lang="ru-RU" sz="1100" b="1" dirty="0" smtClean="0"/>
              <a:t>ноября </a:t>
            </a:r>
            <a:r>
              <a:rPr lang="ru-RU" sz="1100" dirty="0" smtClean="0"/>
              <a:t>– освоение САПР, начало реализации плана работ (инженерное проектирование)</a:t>
            </a:r>
          </a:p>
          <a:p>
            <a:pPr lv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100" b="1" dirty="0"/>
              <a:t>26 ноября </a:t>
            </a:r>
            <a:r>
              <a:rPr lang="ru-RU" sz="1100" dirty="0" smtClean="0"/>
              <a:t>– освоение программирования микроконтроллеров, работа над проектом</a:t>
            </a:r>
          </a:p>
          <a:p>
            <a:pPr lv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100" b="1" dirty="0"/>
              <a:t>27 </a:t>
            </a:r>
            <a:r>
              <a:rPr lang="ru-RU" sz="1100" b="1" dirty="0" smtClean="0"/>
              <a:t>ноября</a:t>
            </a:r>
            <a:r>
              <a:rPr lang="ru-RU" sz="1100" dirty="0" smtClean="0"/>
              <a:t> – выходной день (досуговая программа)</a:t>
            </a:r>
            <a:endParaRPr lang="ru-RU" sz="1100" dirty="0"/>
          </a:p>
          <a:p>
            <a:pPr lv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100" b="1" dirty="0" smtClean="0"/>
              <a:t>28</a:t>
            </a:r>
            <a:r>
              <a:rPr lang="ru-RU" sz="1100" b="1" dirty="0"/>
              <a:t> ноября </a:t>
            </a:r>
            <a:r>
              <a:rPr lang="ru-RU" sz="1100" dirty="0" smtClean="0"/>
              <a:t>– разработка схемотехнических решений, работа над проектом</a:t>
            </a:r>
          </a:p>
          <a:p>
            <a:pPr lv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100" b="1" dirty="0"/>
              <a:t>29 ноября </a:t>
            </a:r>
            <a:r>
              <a:rPr lang="ru-RU" sz="1100" dirty="0" smtClean="0"/>
              <a:t>– производство составных частей проекта (</a:t>
            </a:r>
            <a:r>
              <a:rPr lang="en-US" sz="1100" dirty="0" smtClean="0"/>
              <a:t>3D-</a:t>
            </a:r>
            <a:r>
              <a:rPr lang="ru-RU" sz="1100" dirty="0" smtClean="0"/>
              <a:t>принтер, лазерный станок, фрезерный станок), написание программного кода</a:t>
            </a:r>
          </a:p>
          <a:p>
            <a:pPr lv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100" b="1" dirty="0"/>
              <a:t>30 ноября </a:t>
            </a:r>
            <a:r>
              <a:rPr lang="ru-RU" sz="1100" dirty="0" smtClean="0"/>
              <a:t>– сборка и отладка проекта</a:t>
            </a:r>
          </a:p>
          <a:p>
            <a:pPr lv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100" b="1" dirty="0" smtClean="0"/>
              <a:t>01 декабря</a:t>
            </a:r>
            <a:r>
              <a:rPr lang="ru-RU" sz="1100" dirty="0" smtClean="0"/>
              <a:t> – </a:t>
            </a:r>
            <a:r>
              <a:rPr lang="ru-RU" sz="1100" dirty="0" err="1" smtClean="0"/>
              <a:t>предфинальная</a:t>
            </a:r>
            <a:r>
              <a:rPr lang="ru-RU" sz="1100" dirty="0" smtClean="0"/>
              <a:t> подготовка, презентация результатов проектной работы</a:t>
            </a:r>
          </a:p>
          <a:p>
            <a:pPr lvl="0">
              <a:lnSpc>
                <a:spcPct val="120000"/>
              </a:lnSpc>
              <a:spcBef>
                <a:spcPts val="300"/>
              </a:spcBef>
              <a:spcAft>
                <a:spcPts val="300"/>
              </a:spcAft>
            </a:pPr>
            <a:r>
              <a:rPr lang="ru-RU" sz="1100" b="1" dirty="0"/>
              <a:t>02 декабря </a:t>
            </a:r>
            <a:r>
              <a:rPr lang="ru-RU" sz="1100" dirty="0" smtClean="0"/>
              <a:t>– отъезд участников</a:t>
            </a:r>
          </a:p>
          <a:p>
            <a:pPr lvl="0"/>
            <a:endParaRPr lang="ru-RU" sz="1100" dirty="0"/>
          </a:p>
          <a:p>
            <a:pPr lvl="0"/>
            <a:r>
              <a:rPr lang="ru-RU" sz="1100" dirty="0" smtClean="0"/>
              <a:t>В вечерние часы предусмотрены </a:t>
            </a:r>
            <a:r>
              <a:rPr lang="ru-RU" sz="1100" b="1" dirty="0" smtClean="0"/>
              <a:t>досуговая программа и рефлексия </a:t>
            </a:r>
            <a:endParaRPr lang="ru-RU" sz="1100" b="1" dirty="0" smtClean="0"/>
          </a:p>
          <a:p>
            <a:pPr lvl="0"/>
            <a:r>
              <a:rPr lang="ru-RU" sz="1100" b="1" dirty="0" smtClean="0"/>
              <a:t>образовательного </a:t>
            </a:r>
            <a:r>
              <a:rPr lang="ru-RU" sz="1100" b="1" dirty="0" smtClean="0"/>
              <a:t>процесса</a:t>
            </a:r>
            <a:r>
              <a:rPr lang="ru-RU" sz="1100" dirty="0" smtClean="0"/>
              <a:t>.</a:t>
            </a:r>
            <a:endParaRPr lang="en-US" sz="1100" dirty="0" smtClean="0"/>
          </a:p>
        </p:txBody>
      </p:sp>
      <p:sp>
        <p:nvSpPr>
          <p:cNvPr id="7" name="Название 1"/>
          <p:cNvSpPr txBox="1">
            <a:spLocks/>
          </p:cNvSpPr>
          <p:nvPr/>
        </p:nvSpPr>
        <p:spPr bwMode="auto">
          <a:xfrm>
            <a:off x="56456" y="383828"/>
            <a:ext cx="8928992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300"/>
              </a:spcAft>
            </a:pPr>
            <a:r>
              <a:rPr lang="ru-RU" sz="1600" b="1" dirty="0" smtClean="0">
                <a:solidFill>
                  <a:srgbClr val="3D464A"/>
                </a:solidFill>
              </a:rPr>
              <a:t>Программа для одаренных учащихся «Роснефть-классов»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464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</a:p>
          <a:p>
            <a:pPr lvl="0"/>
            <a:r>
              <a:rPr lang="ru-RU" sz="1600" b="1" noProof="0" dirty="0" smtClean="0">
                <a:solidFill>
                  <a:srgbClr val="3D464A"/>
                </a:solidFill>
                <a:latin typeface="+mj-lt"/>
                <a:ea typeface="+mj-ea"/>
                <a:cs typeface="+mj-cs"/>
              </a:rPr>
              <a:t>С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3D464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труктура и содержание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3D464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62320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C199368C-652C-49B1-BC1E-0360DECC503F}" type="datetime1">
              <a:rPr lang="ru-RU" smtClean="0"/>
              <a:pPr>
                <a:defRPr/>
              </a:pPr>
              <a:t>21.08.2018</a:t>
            </a:fld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3F36FB-9D31-40AB-846F-7897AC80A431}" type="slidenum">
              <a:rPr lang="ru-RU" smtClean="0"/>
              <a:pPr>
                <a:defRPr/>
              </a:pPr>
              <a:t>5</a:t>
            </a:fld>
            <a:endParaRPr lang="ru-RU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480" y="1124744"/>
            <a:ext cx="9361040" cy="55622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8" name="Название 1"/>
          <p:cNvSpPr txBox="1">
            <a:spLocks noGrp="1"/>
          </p:cNvSpPr>
          <p:nvPr>
            <p:ph type="title"/>
          </p:nvPr>
        </p:nvSpPr>
        <p:spPr bwMode="auto">
          <a:xfrm>
            <a:off x="200472" y="383828"/>
            <a:ext cx="8388350" cy="596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300"/>
              </a:spcAft>
            </a:pPr>
            <a:r>
              <a:rPr lang="ru-RU" sz="1600" b="1" dirty="0" smtClean="0">
                <a:solidFill>
                  <a:srgbClr val="3D464A"/>
                </a:solidFill>
              </a:rPr>
              <a:t>Программа для одаренных учащихся «Роснефть-классов»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464A"/>
                </a:solidFill>
                <a:effectLst/>
                <a:uLnTx/>
                <a:uFillTx/>
              </a:rPr>
              <a:t>. </a:t>
            </a:r>
            <a:b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464A"/>
                </a:solidFill>
                <a:effectLst/>
                <a:uLnTx/>
                <a:uFillTx/>
              </a:rPr>
            </a:b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464A"/>
                </a:solidFill>
                <a:effectLst/>
                <a:uLnTx/>
                <a:uFillTx/>
              </a:rPr>
              <a:t>Расписание программы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3D464A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304601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9673" y="1052736"/>
            <a:ext cx="8136904" cy="288032"/>
          </a:xfrm>
        </p:spPr>
        <p:txBody>
          <a:bodyPr>
            <a:noAutofit/>
          </a:bodyPr>
          <a:lstStyle/>
          <a:p>
            <a:r>
              <a:rPr lang="ru-RU" sz="1400" b="1" dirty="0" smtClean="0">
                <a:solidFill>
                  <a:schemeClr val="accent6">
                    <a:lumMod val="75000"/>
                  </a:schemeClr>
                </a:solidFill>
                <a:latin typeface="+mn-lt"/>
              </a:rPr>
              <a:t>Критерии отбора участников:</a:t>
            </a:r>
            <a:endParaRPr lang="ru-RU" sz="1400" b="1" dirty="0">
              <a:solidFill>
                <a:schemeClr val="accent6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211681" y="1340768"/>
            <a:ext cx="9452763" cy="2952328"/>
          </a:xfrm>
        </p:spPr>
        <p:txBody>
          <a:bodyPr>
            <a:noAutofit/>
          </a:bodyPr>
          <a:lstStyle/>
          <a:p>
            <a:pPr marL="179388" lvl="1" indent="-179388">
              <a:spcBef>
                <a:spcPct val="0"/>
              </a:spcBef>
              <a:buClrTx/>
            </a:pPr>
            <a:r>
              <a:rPr lang="ru-RU" sz="1400" dirty="0">
                <a:solidFill>
                  <a:schemeClr val="tx1"/>
                </a:solidFill>
                <a:latin typeface="+mn-lt"/>
                <a:cs typeface="Arial" charset="0"/>
              </a:rPr>
              <a:t>р</a:t>
            </a:r>
            <a:r>
              <a:rPr lang="ru-RU" sz="1400" dirty="0">
                <a:solidFill>
                  <a:schemeClr val="tx1"/>
                </a:solidFill>
                <a:latin typeface="+mn-lt"/>
                <a:cs typeface="Arial" charset="0"/>
              </a:rPr>
              <a:t>езультаты участия в предметных олимпиадах, турнирах и конкурсах регионального, всероссийского и международного уровня, а также 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cs typeface="Arial" charset="0"/>
              </a:rPr>
              <a:t>в </a:t>
            </a:r>
            <a:r>
              <a:rPr lang="ru-RU" sz="1400" dirty="0">
                <a:solidFill>
                  <a:schemeClr val="tx1"/>
                </a:solidFill>
                <a:latin typeface="+mn-lt"/>
                <a:cs typeface="Arial" charset="0"/>
              </a:rPr>
              <a:t>других соревнованиях</a:t>
            </a:r>
            <a:r>
              <a:rPr lang="ru-RU" sz="1400" dirty="0" smtClean="0">
                <a:solidFill>
                  <a:schemeClr val="tx1"/>
                </a:solidFill>
                <a:latin typeface="+mn-lt"/>
                <a:cs typeface="Arial" charset="0"/>
              </a:rPr>
              <a:t>;</a:t>
            </a:r>
          </a:p>
          <a:p>
            <a:pPr marL="179388" lvl="1" indent="-179388">
              <a:spcBef>
                <a:spcPct val="0"/>
              </a:spcBef>
              <a:buClrTx/>
            </a:pPr>
            <a:endParaRPr lang="ru-RU" sz="1400" dirty="0">
              <a:solidFill>
                <a:schemeClr val="tx1"/>
              </a:solidFill>
              <a:latin typeface="+mn-lt"/>
              <a:cs typeface="Arial" charset="0"/>
            </a:endParaRPr>
          </a:p>
          <a:p>
            <a:pPr marL="179388" lvl="1" indent="-179388">
              <a:spcBef>
                <a:spcPct val="0"/>
              </a:spcBef>
              <a:buClrTx/>
            </a:pPr>
            <a:r>
              <a:rPr lang="ru-RU" sz="1400" dirty="0">
                <a:solidFill>
                  <a:schemeClr val="tx1"/>
                </a:solidFill>
                <a:latin typeface="+mn-lt"/>
                <a:cs typeface="Arial" charset="0"/>
              </a:rPr>
              <a:t>эссе в свободной форме об имеющихся проектах, перспективных научных и инженерных разработках, мотивации принять участие в </a:t>
            </a:r>
            <a:r>
              <a:rPr lang="ru-RU" sz="1400" dirty="0">
                <a:solidFill>
                  <a:schemeClr val="tx1"/>
                </a:solidFill>
                <a:latin typeface="+mn-lt"/>
                <a:cs typeface="Arial" charset="0"/>
              </a:rPr>
              <a:t>Программе. В эссе также можно указать: </a:t>
            </a:r>
          </a:p>
          <a:p>
            <a:pPr marL="579438" lvl="2" indent="-179388">
              <a:spcBef>
                <a:spcPct val="0"/>
              </a:spcBef>
              <a:buClrTx/>
            </a:pPr>
            <a:r>
              <a:rPr lang="ru-RU" sz="1400" dirty="0">
                <a:solidFill>
                  <a:schemeClr val="tx1"/>
                </a:solidFill>
                <a:latin typeface="+mn-lt"/>
                <a:cs typeface="Arial" charset="0"/>
              </a:rPr>
              <a:t>р</a:t>
            </a:r>
            <a:r>
              <a:rPr lang="ru-RU" sz="1400" dirty="0">
                <a:solidFill>
                  <a:schemeClr val="tx1"/>
                </a:solidFill>
                <a:latin typeface="+mn-lt"/>
                <a:cs typeface="Arial" charset="0"/>
              </a:rPr>
              <a:t>езультаты собственного (индивидуального или командного) проекта научно-технического или исследовательского характера.</a:t>
            </a:r>
          </a:p>
          <a:p>
            <a:pPr marL="579438" lvl="2" indent="-179388">
              <a:spcBef>
                <a:spcPct val="0"/>
              </a:spcBef>
              <a:buClrTx/>
            </a:pPr>
            <a:r>
              <a:rPr lang="ru-RU" sz="1400" dirty="0">
                <a:solidFill>
                  <a:schemeClr val="tx1"/>
                </a:solidFill>
                <a:latin typeface="+mn-lt"/>
                <a:cs typeface="Arial" charset="0"/>
              </a:rPr>
              <a:t>наличие публикации в научном издании, а также результаты вступительной работы, подготовленной и проверяемой научным руководителем.</a:t>
            </a:r>
          </a:p>
          <a:p>
            <a:pPr marL="579438" lvl="2" indent="-179388">
              <a:spcBef>
                <a:spcPct val="0"/>
              </a:spcBef>
              <a:buClrTx/>
            </a:pPr>
            <a:r>
              <a:rPr lang="ru-RU" sz="1400" dirty="0">
                <a:solidFill>
                  <a:schemeClr val="tx1"/>
                </a:solidFill>
                <a:latin typeface="+mn-lt"/>
                <a:cs typeface="Arial" charset="0"/>
              </a:rPr>
              <a:t>н</a:t>
            </a:r>
            <a:r>
              <a:rPr lang="ru-RU" sz="1400" dirty="0">
                <a:solidFill>
                  <a:schemeClr val="tx1"/>
                </a:solidFill>
                <a:latin typeface="+mn-lt"/>
                <a:cs typeface="Arial" charset="0"/>
              </a:rPr>
              <a:t>аличие документа, удостоверяющего исключительное право на результат интеллектуальной деятельности (патент).</a:t>
            </a:r>
          </a:p>
          <a:p>
            <a:pPr marL="579438" lvl="2" indent="-179388">
              <a:spcBef>
                <a:spcPct val="0"/>
              </a:spcBef>
              <a:buClrTx/>
            </a:pPr>
            <a:r>
              <a:rPr lang="ru-RU" sz="1400" dirty="0">
                <a:solidFill>
                  <a:schemeClr val="tx1"/>
                </a:solidFill>
                <a:latin typeface="+mn-lt"/>
                <a:cs typeface="Arial" charset="0"/>
              </a:rPr>
              <a:t>результаты участия в предметных олимпиадах, турнирах и конкурсах регионального, всероссийского и международного уровня, а также в других соревнованиях.</a:t>
            </a:r>
          </a:p>
          <a:p>
            <a:pPr marL="579438" lvl="2" indent="-179388">
              <a:buClrTx/>
            </a:pPr>
            <a:endParaRPr lang="ru-RU" sz="1100" i="1" u="sng" dirty="0" smtClean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3F36FB-9D31-40AB-846F-7897AC80A431}" type="slidenum">
              <a:rPr lang="ru-RU" smtClean="0"/>
              <a:pPr>
                <a:defRPr/>
              </a:pPr>
              <a:t>6</a:t>
            </a:fld>
            <a:endParaRPr lang="ru-RU" dirty="0"/>
          </a:p>
        </p:txBody>
      </p:sp>
      <p:sp>
        <p:nvSpPr>
          <p:cNvPr id="8" name="Название 1"/>
          <p:cNvSpPr txBox="1">
            <a:spLocks/>
          </p:cNvSpPr>
          <p:nvPr/>
        </p:nvSpPr>
        <p:spPr bwMode="auto">
          <a:xfrm>
            <a:off x="56456" y="260648"/>
            <a:ext cx="8928992" cy="7200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300"/>
              </a:spcAft>
            </a:pPr>
            <a:r>
              <a:rPr lang="ru-RU" sz="1600" b="1" dirty="0" smtClean="0">
                <a:solidFill>
                  <a:srgbClr val="3D464A"/>
                </a:solidFill>
              </a:rPr>
              <a:t>Партнерская Программа для одаренных учащихся «Роснефть-классов».</a:t>
            </a:r>
            <a:endParaRPr lang="en-US" sz="1600" b="1" dirty="0" smtClean="0">
              <a:solidFill>
                <a:srgbClr val="3D464A"/>
              </a:solidFill>
            </a:endParaRPr>
          </a:p>
          <a:p>
            <a:pPr lvl="0">
              <a:spcAft>
                <a:spcPts val="300"/>
              </a:spcAft>
            </a:pPr>
            <a:r>
              <a:rPr lang="ru-RU" sz="1600" b="1" dirty="0" smtClean="0">
                <a:solidFill>
                  <a:srgbClr val="3D464A"/>
                </a:solidFill>
              </a:rPr>
              <a:t>Критерии </a:t>
            </a:r>
            <a:r>
              <a:rPr lang="ru-RU" sz="1600" b="1" dirty="0" smtClean="0">
                <a:solidFill>
                  <a:srgbClr val="3D464A"/>
                </a:solidFill>
              </a:rPr>
              <a:t>отбора</a:t>
            </a:r>
            <a:endParaRPr lang="en-US" sz="1600" b="1" dirty="0" smtClean="0">
              <a:solidFill>
                <a:srgbClr val="3D464A"/>
              </a:solidFill>
            </a:endParaRPr>
          </a:p>
        </p:txBody>
      </p:sp>
      <p:sp>
        <p:nvSpPr>
          <p:cNvPr id="9" name="Заголовок 1"/>
          <p:cNvSpPr txBox="1">
            <a:spLocks/>
          </p:cNvSpPr>
          <p:nvPr/>
        </p:nvSpPr>
        <p:spPr bwMode="auto">
          <a:xfrm>
            <a:off x="211681" y="6525344"/>
            <a:ext cx="9433048" cy="2880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>
            <a:lvl1pPr algn="l" defTabSz="914400" rtl="0" eaLnBrk="1" fontAlgn="base" latinLnBrk="0" hangingPunct="1">
              <a:spcBef>
                <a:spcPct val="0"/>
              </a:spcBef>
              <a:spcAft>
                <a:spcPct val="0"/>
              </a:spcAft>
              <a:buNone/>
              <a:defRPr lang="ru-RU" sz="1800" b="0" i="0" u="none" kern="1200" dirty="0" smtClean="0">
                <a:solidFill>
                  <a:srgbClr val="3D464A"/>
                </a:solidFill>
                <a:latin typeface="+mj-lt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D464A"/>
                </a:solidFill>
                <a:latin typeface="Europe" pitchFamily="2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D464A"/>
                </a:solidFill>
                <a:latin typeface="Europe" pitchFamily="2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D464A"/>
                </a:solidFill>
                <a:latin typeface="Europe" pitchFamily="2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rgbClr val="3D464A"/>
                </a:solidFill>
                <a:latin typeface="Europe" pitchFamily="2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3D464A"/>
                </a:solidFill>
                <a:latin typeface="Europe" pitchFamily="2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3D464A"/>
                </a:solidFill>
                <a:latin typeface="Europe" pitchFamily="2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3D464A"/>
                </a:solidFill>
                <a:latin typeface="Europe" pitchFamily="2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>
                <a:solidFill>
                  <a:srgbClr val="3D464A"/>
                </a:solidFill>
                <a:latin typeface="Europe" pitchFamily="2" charset="0"/>
              </a:defRPr>
            </a:lvl9pPr>
          </a:lstStyle>
          <a:p>
            <a:pPr marL="0" lvl="1" eaLnBrk="1" hangingPunct="1"/>
            <a:r>
              <a:rPr lang="ru-RU" sz="1200" b="1" dirty="0" smtClean="0">
                <a:latin typeface="+mn-lt"/>
              </a:rPr>
              <a:t>Комплект документов, необходимых для участия в Программе:</a:t>
            </a:r>
            <a:r>
              <a:rPr lang="ru-RU" sz="1400" b="1" dirty="0" smtClean="0">
                <a:latin typeface="+mn-lt"/>
              </a:rPr>
              <a:t> </a:t>
            </a:r>
            <a:r>
              <a:rPr lang="en-US" sz="1100" i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https://sochisirius.ru/kak-popast/neobhodimye-dokumenty</a:t>
            </a:r>
            <a:endParaRPr lang="ru-RU" sz="1100" i="1" u="sng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sz="1400" b="1" dirty="0">
              <a:latin typeface="+mn-lt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87380" y="4014787"/>
            <a:ext cx="9577064" cy="26545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/>
            <a:endParaRPr lang="ru-RU" sz="1200" dirty="0" smtClean="0">
              <a:latin typeface="+mn-lt"/>
            </a:endParaRPr>
          </a:p>
          <a:p>
            <a:pPr marL="228600" lvl="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+mn-lt"/>
              </a:rPr>
              <a:t>Объем текста </a:t>
            </a:r>
            <a:r>
              <a:rPr lang="ru-RU" sz="1400" dirty="0" smtClean="0">
                <a:latin typeface="+mn-lt"/>
              </a:rPr>
              <a:t>эссе - </a:t>
            </a:r>
            <a:r>
              <a:rPr lang="ru-RU" sz="1400" dirty="0">
                <a:latin typeface="+mn-lt"/>
              </a:rPr>
              <a:t>до 8000 знаков (без учета фотоматериалов, схем, графиков): формат .</a:t>
            </a:r>
            <a:r>
              <a:rPr lang="en-US" sz="1400" dirty="0">
                <a:latin typeface="+mn-lt"/>
              </a:rPr>
              <a:t>txt</a:t>
            </a:r>
            <a:r>
              <a:rPr lang="ru-RU" sz="1400" dirty="0">
                <a:latin typeface="+mn-lt"/>
              </a:rPr>
              <a:t>, .</a:t>
            </a:r>
            <a:r>
              <a:rPr lang="en-US" sz="1400" dirty="0">
                <a:latin typeface="+mn-lt"/>
              </a:rPr>
              <a:t>doc</a:t>
            </a:r>
            <a:r>
              <a:rPr lang="ru-RU" sz="1400" dirty="0">
                <a:latin typeface="+mn-lt"/>
              </a:rPr>
              <a:t>, .</a:t>
            </a:r>
            <a:r>
              <a:rPr lang="ru-RU" sz="1400" dirty="0" err="1">
                <a:latin typeface="+mn-lt"/>
              </a:rPr>
              <a:t>docx</a:t>
            </a:r>
            <a:r>
              <a:rPr lang="ru-RU" sz="1400" dirty="0">
                <a:latin typeface="+mn-lt"/>
              </a:rPr>
              <a:t>, размер шрифта – 14, межстрочный интервал – 1,5, объем файла не более 2 Мб. </a:t>
            </a:r>
            <a:endParaRPr lang="ru-RU" sz="1400" dirty="0" smtClean="0">
              <a:latin typeface="+mn-lt"/>
            </a:endParaRPr>
          </a:p>
          <a:p>
            <a:pPr lvl="0">
              <a:spcAft>
                <a:spcPts val="300"/>
              </a:spcAft>
            </a:pPr>
            <a:endParaRPr lang="ru-RU" sz="1400" dirty="0">
              <a:latin typeface="+mn-lt"/>
            </a:endParaRPr>
          </a:p>
          <a:p>
            <a:pPr marL="228600" lvl="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+mn-lt"/>
              </a:rPr>
              <a:t>В тексте могут содержаться открытые рабочие гиперссылки на фотографии, видео, модели, программные коды, таблицы, схемы, графики, чертежи и другие материалы</a:t>
            </a:r>
            <a:r>
              <a:rPr lang="ru-RU" sz="1400" dirty="0" smtClean="0">
                <a:latin typeface="+mn-lt"/>
              </a:rPr>
              <a:t>.</a:t>
            </a:r>
          </a:p>
          <a:p>
            <a:pPr lvl="0">
              <a:spcAft>
                <a:spcPts val="300"/>
              </a:spcAft>
            </a:pPr>
            <a:endParaRPr lang="ru-RU" sz="1400" dirty="0">
              <a:latin typeface="+mn-lt"/>
            </a:endParaRPr>
          </a:p>
          <a:p>
            <a:pPr marL="228600" lvl="0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+mn-lt"/>
              </a:rPr>
              <a:t>Титульная страница должна содержать</a:t>
            </a:r>
            <a:r>
              <a:rPr lang="en-US" sz="1400" dirty="0">
                <a:latin typeface="+mn-lt"/>
              </a:rPr>
              <a:t>: </a:t>
            </a:r>
            <a:endParaRPr lang="ru-RU" sz="1400" dirty="0">
              <a:latin typeface="+mn-lt"/>
            </a:endParaRPr>
          </a:p>
          <a:p>
            <a:pPr marL="6858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+mn-lt"/>
              </a:rPr>
              <a:t>Фамилию, имя, отчество кандидата</a:t>
            </a:r>
          </a:p>
          <a:p>
            <a:pPr marL="685800" lvl="1" indent="-228600">
              <a:spcAft>
                <a:spcPts val="300"/>
              </a:spcAft>
              <a:buFont typeface="Arial" panose="020B0604020202020204" pitchFamily="34" charset="0"/>
              <a:buChar char="•"/>
            </a:pPr>
            <a:r>
              <a:rPr lang="ru-RU" sz="1400" dirty="0">
                <a:latin typeface="+mn-lt"/>
              </a:rPr>
              <a:t>Регион, город, название образовательной организации (школы) и класс </a:t>
            </a:r>
            <a:r>
              <a:rPr lang="ru-RU" sz="1400" dirty="0" smtClean="0">
                <a:latin typeface="+mn-lt"/>
              </a:rPr>
              <a:t>обучения.</a:t>
            </a:r>
            <a:endParaRPr lang="ru-RU" sz="1400" b="1" dirty="0" smtClean="0">
              <a:solidFill>
                <a:srgbClr val="3D464A"/>
              </a:solidFill>
              <a:latin typeface="+mn-lt"/>
            </a:endParaRPr>
          </a:p>
          <a:p>
            <a:pPr lvl="0"/>
            <a:endParaRPr lang="ru-RU" sz="1100" dirty="0"/>
          </a:p>
        </p:txBody>
      </p:sp>
    </p:spTree>
    <p:extLst>
      <p:ext uri="{BB962C8B-B14F-4D97-AF65-F5344CB8AC3E}">
        <p14:creationId xmlns:p14="http://schemas.microsoft.com/office/powerpoint/2010/main" val="272397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3F36FB-9D31-40AB-846F-7897AC80A431}" type="slidenum">
              <a:rPr lang="ru-RU" smtClean="0"/>
              <a:pPr>
                <a:defRPr/>
              </a:pPr>
              <a:t>7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8464" y="980728"/>
            <a:ext cx="9577064" cy="574772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000" b="1" dirty="0"/>
              <a:t>Конкурсы-партнеры </a:t>
            </a:r>
            <a:endParaRPr lang="ru-RU" sz="1000" b="1" dirty="0" smtClean="0"/>
          </a:p>
          <a:p>
            <a:endParaRPr lang="ru-RU" sz="1000" b="1" dirty="0" smtClean="0"/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 smtClean="0"/>
              <a:t>Заключительный </a:t>
            </a:r>
            <a:r>
              <a:rPr lang="ru-RU" sz="1000" dirty="0"/>
              <a:t>и региональный этапы Всероссийской олимпиады школьников по физике, </a:t>
            </a:r>
            <a:r>
              <a:rPr lang="ru-RU" sz="1000" dirty="0" err="1"/>
              <a:t>химии,математике</a:t>
            </a:r>
            <a:r>
              <a:rPr lang="ru-RU" sz="1000" dirty="0"/>
              <a:t>, биологии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Олимпиада им. Леонарда Эйлера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Олимпиада имени Дж. К. Максвелла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Московская олимпиада школьников по физике, математике, химии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Международный математический турнир «Кубок памяти А. Н. Колмогорова»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Турнир имени М. В. Ломоносова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Балтийский научно-инженерный конкурс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Всероссийский конкурс научных работ школьников «Юниор»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Открытая Конференция-конкурс исследовательских и проектных работ одарённых школьников старших </a:t>
            </a:r>
            <a:r>
              <a:rPr lang="ru-RU" sz="1000" dirty="0" smtClean="0"/>
              <a:t>классов «</a:t>
            </a:r>
            <a:r>
              <a:rPr lang="ru-RU" sz="1000" dirty="0" err="1"/>
              <a:t>Intel</a:t>
            </a:r>
            <a:r>
              <a:rPr lang="ru-RU" sz="1000" dirty="0"/>
              <a:t>-Авангард»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 smtClean="0"/>
              <a:t>Конкурс «</a:t>
            </a:r>
            <a:r>
              <a:rPr lang="ru-RU" sz="1000" dirty="0"/>
              <a:t>Учёные Будущего»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Олимпиада школьников «Шаг в Будущее»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Всероссийский форум научной молодёжи «Шаг в Будущее»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Всероссийская олимпиада школьников «</a:t>
            </a:r>
            <a:r>
              <a:rPr lang="ru-RU" sz="1000" dirty="0" err="1"/>
              <a:t>Нанотехнологии</a:t>
            </a:r>
            <a:r>
              <a:rPr lang="ru-RU" sz="1000" dirty="0"/>
              <a:t> - прорыв в будущее»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Межрегиональная олимпиада школьников «Высшая проба» по математике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Олимпиада школьников «Ломоносов» по физике, химии, математике, биологии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Олимпиада школьников «Покори Воробьёвы горы!» по физике, математике, биологии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Олимпиада школьников Санкт-Петербургского государственного университета по физике, </a:t>
            </a:r>
            <a:r>
              <a:rPr lang="ru-RU" sz="1000" dirty="0" smtClean="0"/>
              <a:t>химии, математике</a:t>
            </a:r>
            <a:r>
              <a:rPr lang="ru-RU" sz="1000" dirty="0"/>
              <a:t>, биологии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Турнир городов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 err="1"/>
              <a:t>Всесибирская</a:t>
            </a:r>
            <a:r>
              <a:rPr lang="ru-RU" sz="1000" dirty="0"/>
              <a:t> открытая олимпиада школьников по физике, химии, математике, биологии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Интернет-олимпиада школьников по физике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Международная Менделеевская олимпиада школьников по химии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Олимпиада Юношеской математической школы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Отраслевая физико-математическая олимпиада школьников «</a:t>
            </a:r>
            <a:r>
              <a:rPr lang="ru-RU" sz="1000" dirty="0" err="1"/>
              <a:t>Росатом</a:t>
            </a:r>
            <a:r>
              <a:rPr lang="ru-RU" sz="1000" dirty="0"/>
              <a:t>»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Северо-Восточная олимпиада школьников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Олимпиада школьников «ФИЗТЕХ»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/>
              <a:t>Олимпиада </a:t>
            </a:r>
            <a:r>
              <a:rPr lang="ru-RU" sz="1000" smtClean="0"/>
              <a:t>школьников «</a:t>
            </a:r>
            <a:r>
              <a:rPr lang="ru-RU" sz="1000" dirty="0" err="1"/>
              <a:t>Курчатов</a:t>
            </a:r>
            <a:r>
              <a:rPr lang="ru-RU" sz="1000" dirty="0"/>
              <a:t>»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Олимпиада по экспериментальной физике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Всероссийский конкурс научно-технического творчества «Ш.У.СТР.И.К</a:t>
            </a:r>
            <a:r>
              <a:rPr lang="ru-RU" sz="1000" dirty="0" smtClean="0"/>
              <a:t>.»</a:t>
            </a:r>
            <a:endParaRPr lang="ru-RU" sz="1100" dirty="0"/>
          </a:p>
        </p:txBody>
      </p:sp>
      <p:sp>
        <p:nvSpPr>
          <p:cNvPr id="5" name="Название 1"/>
          <p:cNvSpPr txBox="1">
            <a:spLocks/>
          </p:cNvSpPr>
          <p:nvPr/>
        </p:nvSpPr>
        <p:spPr bwMode="auto">
          <a:xfrm>
            <a:off x="56456" y="116632"/>
            <a:ext cx="9217024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300"/>
              </a:spcAft>
            </a:pPr>
            <a:r>
              <a:rPr lang="ru-RU" sz="1600" b="1" dirty="0" smtClean="0">
                <a:solidFill>
                  <a:srgbClr val="3D464A"/>
                </a:solidFill>
              </a:rPr>
              <a:t>Программа для одаренных учащихся «Роснефть-классов»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464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</a:p>
          <a:p>
            <a:pPr>
              <a:spcAft>
                <a:spcPts val="300"/>
              </a:spcAft>
            </a:pP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464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Перечень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464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конкурсов,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3D464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участие в которых учитывается при отборе участников</a:t>
            </a:r>
            <a:r>
              <a:rPr lang="ru-RU" sz="1600" b="1" dirty="0" smtClean="0">
                <a:solidFill>
                  <a:srgbClr val="3D464A"/>
                </a:solidFill>
              </a:rPr>
              <a:t> 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3D464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880710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3F36FB-9D31-40AB-846F-7897AC80A431}" type="slidenum">
              <a:rPr lang="ru-RU" smtClean="0"/>
              <a:pPr>
                <a:defRPr/>
              </a:pPr>
              <a:t>8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8464" y="1052736"/>
            <a:ext cx="9577064" cy="47859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1000" b="1" dirty="0" smtClean="0"/>
          </a:p>
          <a:p>
            <a:r>
              <a:rPr lang="ru-RU" sz="1000" b="1" dirty="0" smtClean="0"/>
              <a:t>Рекомендованные </a:t>
            </a:r>
            <a:r>
              <a:rPr lang="ru-RU" sz="1000" b="1" dirty="0"/>
              <a:t>мероприятия-партнёры (с 2016 года) </a:t>
            </a:r>
            <a:endParaRPr lang="ru-RU" sz="1000" b="1" dirty="0" smtClean="0"/>
          </a:p>
          <a:p>
            <a:endParaRPr lang="ru-RU" sz="1000" b="1" dirty="0"/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Всероссийский турнир юных физиков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Городская открытая олимпиада школьников по физике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Инженерная олимпиада школьников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Межрегиональная олимпиада школьников «Будущие исследователи - будущее науки» по </a:t>
            </a:r>
            <a:r>
              <a:rPr lang="ru-RU" sz="1000" dirty="0" smtClean="0"/>
              <a:t>биологии, физике</a:t>
            </a:r>
            <a:r>
              <a:rPr lang="ru-RU" sz="1000" dirty="0"/>
              <a:t>, химии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Межрегиональная олимпиада школьников на базе ведомственных образовательных учреждений по математике, физике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Межрегиональная олимпиада школьников по математике и криптографии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Межрегиональная отраслевая олимпиада школьников «Паруса надежды»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Межрегиональная химическая олимпиада школьников имени академика П.Д. Саркисова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Межрегиональная олимпиада Казанского (Приволжского) федерального университета по химии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Многопредметная олимпиада «Юные таланты» по химии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Многопрофильная инженерная олимпиада «Звезда» (естественные науки, техника и технология)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Объединенная международная математическая олимпиада «Формула Единства» / «Третье тысячелетие»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Олимпиада </a:t>
            </a:r>
            <a:r>
              <a:rPr lang="ru-RU" sz="1000" dirty="0" smtClean="0"/>
              <a:t>школьников «</a:t>
            </a:r>
            <a:r>
              <a:rPr lang="ru-RU" sz="1000" dirty="0"/>
              <a:t>Надежда энергетики»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Открытая межвузовская олимпиада школьников Сибирского Федерального округа «Будущее Сибири</a:t>
            </a:r>
            <a:r>
              <a:rPr lang="ru-RU" sz="1000" dirty="0" smtClean="0"/>
              <a:t>» по </a:t>
            </a:r>
            <a:r>
              <a:rPr lang="ru-RU" sz="1000" dirty="0"/>
              <a:t>химии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Открытая олимпиада школьников по математике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Санкт-Петербургская олимпиада школьников по физике, химии, биологии, математике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Всероссийский конкурс региональных молодежных проектов «Система приоритетов» (Лифт в будущее)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Турнир юных биологов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Межрегиональный турнир юных химиков</a:t>
            </a:r>
          </a:p>
          <a:p>
            <a:pPr marL="228600" indent="-228600">
              <a:spcAft>
                <a:spcPts val="300"/>
              </a:spcAft>
              <a:buFont typeface="+mj-lt"/>
              <a:buAutoNum type="arabicPeriod"/>
            </a:pPr>
            <a:r>
              <a:rPr lang="ru-RU" sz="1000" dirty="0"/>
              <a:t>Всероссийский конкурс юношеских исследовательских работ им. В. И. Вернадского</a:t>
            </a:r>
          </a:p>
          <a:p>
            <a:pPr lvl="0"/>
            <a:endParaRPr lang="ru-RU" sz="1400" b="1" dirty="0" smtClean="0">
              <a:solidFill>
                <a:srgbClr val="3D464A"/>
              </a:solidFill>
            </a:endParaRPr>
          </a:p>
          <a:p>
            <a:pPr lvl="0"/>
            <a:endParaRPr lang="ru-RU" sz="1100" dirty="0"/>
          </a:p>
        </p:txBody>
      </p:sp>
      <p:sp>
        <p:nvSpPr>
          <p:cNvPr id="5" name="Название 1"/>
          <p:cNvSpPr txBox="1">
            <a:spLocks/>
          </p:cNvSpPr>
          <p:nvPr/>
        </p:nvSpPr>
        <p:spPr bwMode="auto">
          <a:xfrm>
            <a:off x="56456" y="188640"/>
            <a:ext cx="936104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300"/>
              </a:spcAft>
            </a:pPr>
            <a:r>
              <a:rPr lang="ru-RU" sz="1600" b="1" dirty="0" smtClean="0">
                <a:solidFill>
                  <a:srgbClr val="3D464A"/>
                </a:solidFill>
              </a:rPr>
              <a:t>Программа для одаренных учащихся «Роснефть-классов»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464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</a:p>
          <a:p>
            <a:pPr lvl="0"/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464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Перечень 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464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мероприятий,</a:t>
            </a:r>
            <a:r>
              <a:rPr kumimoji="0" lang="ru-RU" sz="1600" b="1" i="0" u="none" strike="noStrike" kern="1200" cap="none" spc="0" normalizeH="0" noProof="0" dirty="0" smtClean="0">
                <a:ln>
                  <a:noFill/>
                </a:ln>
                <a:solidFill>
                  <a:srgbClr val="3D464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участие в которых учитывается при отборе участников</a:t>
            </a:r>
            <a:r>
              <a:rPr lang="ru-RU" sz="1600" b="1" dirty="0" smtClean="0">
                <a:solidFill>
                  <a:srgbClr val="3D464A"/>
                </a:solidFill>
              </a:rPr>
              <a:t> 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3D464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28210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/>
          <p:cNvSpPr/>
          <p:nvPr/>
        </p:nvSpPr>
        <p:spPr>
          <a:xfrm>
            <a:off x="128464" y="1124744"/>
            <a:ext cx="864096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1</a:t>
            </a:r>
            <a:endParaRPr lang="ru-RU" sz="11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7C3F36FB-9D31-40AB-846F-7897AC80A431}" type="slidenum">
              <a:rPr lang="ru-RU" smtClean="0"/>
              <a:pPr>
                <a:defRPr/>
              </a:pPr>
              <a:t>9</a:t>
            </a:fld>
            <a:endParaRPr lang="ru-RU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8464" y="1052736"/>
            <a:ext cx="6552728" cy="5432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indent="898525" algn="just"/>
            <a:endParaRPr lang="ru-RU" sz="1400" b="1" dirty="0" smtClean="0">
              <a:solidFill>
                <a:srgbClr val="3D464A"/>
              </a:solidFill>
            </a:endParaRPr>
          </a:p>
          <a:p>
            <a:pPr lvl="0" indent="898525" algn="just"/>
            <a:r>
              <a:rPr lang="ru-RU" sz="1400" b="1" dirty="0" smtClean="0">
                <a:solidFill>
                  <a:srgbClr val="3D464A"/>
                </a:solidFill>
              </a:rPr>
              <a:t>Заявка на участие в программе подается </a:t>
            </a: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самостоятельно учениками совместно с родителями в срок до 26.09.2018 г.</a:t>
            </a:r>
          </a:p>
          <a:p>
            <a:pPr lvl="0" algn="just"/>
            <a:endParaRPr lang="ru-RU" sz="1400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lvl="0" algn="just"/>
            <a:r>
              <a:rPr lang="ru-RU" sz="1400" b="1" dirty="0" smtClean="0">
                <a:solidFill>
                  <a:srgbClr val="3D464A"/>
                </a:solidFill>
              </a:rPr>
              <a:t>Чтобы заполнить заявку необходимо:</a:t>
            </a:r>
          </a:p>
          <a:p>
            <a:pPr marL="342900" lvl="0" indent="-342900" algn="just">
              <a:buAutoNum type="arabicPeriod"/>
            </a:pPr>
            <a:r>
              <a:rPr lang="ru-RU" sz="1400" b="1" dirty="0" smtClean="0">
                <a:solidFill>
                  <a:srgbClr val="3D464A"/>
                </a:solidFill>
              </a:rPr>
              <a:t>Страховой номер индивидуального лицевого счета (СНИЛС).</a:t>
            </a:r>
          </a:p>
          <a:p>
            <a:pPr marL="342900" lvl="0" indent="-342900" algn="just">
              <a:buAutoNum type="arabicPeriod"/>
            </a:pPr>
            <a:r>
              <a:rPr lang="ru-RU" sz="1400" b="1" dirty="0" smtClean="0">
                <a:solidFill>
                  <a:srgbClr val="3D464A"/>
                </a:solidFill>
              </a:rPr>
              <a:t>Отсканированные документы, подтверждающие победы ребенка в конкурсах, олимпиадах и пр. (скан-копии дипломов, сертификатов, грамот) .</a:t>
            </a:r>
          </a:p>
          <a:p>
            <a:pPr marL="342900" lvl="0" indent="-342900" algn="just">
              <a:buAutoNum type="arabicPeriod"/>
            </a:pPr>
            <a:endParaRPr lang="ru-RU" sz="1400" b="1" dirty="0" smtClean="0">
              <a:solidFill>
                <a:srgbClr val="3D464A"/>
              </a:solidFill>
            </a:endParaRPr>
          </a:p>
          <a:p>
            <a:pPr lvl="0" algn="just"/>
            <a:endParaRPr lang="ru-RU" sz="1400" b="1" dirty="0" smtClean="0">
              <a:solidFill>
                <a:srgbClr val="3D464A"/>
              </a:solidFill>
            </a:endParaRPr>
          </a:p>
          <a:p>
            <a:pPr lvl="0" indent="898525" algn="just"/>
            <a:r>
              <a:rPr lang="ru-RU" sz="1400" b="1" dirty="0" smtClean="0">
                <a:solidFill>
                  <a:srgbClr val="3D464A"/>
                </a:solidFill>
              </a:rPr>
              <a:t>После прохождения стадии конкурсного отбора </a:t>
            </a: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срок до 22.10.2018 года получение приглашения к участию в Программе</a:t>
            </a:r>
            <a:r>
              <a:rPr lang="ru-RU" sz="1400" b="1" dirty="0" smtClean="0">
                <a:solidFill>
                  <a:srgbClr val="3D464A"/>
                </a:solidFill>
              </a:rPr>
              <a:t>.</a:t>
            </a:r>
          </a:p>
          <a:p>
            <a:pPr lvl="0" indent="898525" algn="just"/>
            <a:endParaRPr lang="ru-RU" sz="1400" b="1" dirty="0" smtClean="0">
              <a:solidFill>
                <a:srgbClr val="3D464A"/>
              </a:solidFill>
            </a:endParaRPr>
          </a:p>
          <a:p>
            <a:pPr marL="0" lvl="1" algn="just" eaLnBrk="1" hangingPunct="1"/>
            <a:endParaRPr lang="ru-RU" sz="1400" b="1" dirty="0" smtClean="0">
              <a:solidFill>
                <a:srgbClr val="3D464A"/>
              </a:solidFill>
            </a:endParaRPr>
          </a:p>
          <a:p>
            <a:pPr marL="0" lvl="1" indent="898525" algn="just" eaLnBrk="1" hangingPunct="1"/>
            <a:r>
              <a:rPr lang="ru-RU" sz="1400" b="1" dirty="0" smtClean="0">
                <a:solidFill>
                  <a:srgbClr val="3D464A"/>
                </a:solidFill>
              </a:rPr>
              <a:t>После получения приглашения к участию </a:t>
            </a:r>
            <a:r>
              <a:rPr lang="ru-RU" sz="1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 срок до 23.10.2018 г. подготовить комплект </a:t>
            </a:r>
            <a:r>
              <a:rPr lang="ru-RU" sz="1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документов</a:t>
            </a:r>
            <a:r>
              <a:rPr lang="ru-RU" sz="1400" b="1" dirty="0">
                <a:solidFill>
                  <a:srgbClr val="3D464A"/>
                </a:solidFill>
              </a:rPr>
              <a:t>, необходимых для участия в </a:t>
            </a:r>
            <a:r>
              <a:rPr lang="ru-RU" sz="1400" b="1" dirty="0" smtClean="0">
                <a:solidFill>
                  <a:srgbClr val="3D464A"/>
                </a:solidFill>
              </a:rPr>
              <a:t>Программе. </a:t>
            </a:r>
          </a:p>
          <a:p>
            <a:pPr marL="0" lvl="1" algn="just" eaLnBrk="1" hangingPunct="1"/>
            <a:r>
              <a:rPr lang="ru-RU" sz="1400" b="1" dirty="0" smtClean="0">
                <a:solidFill>
                  <a:srgbClr val="3D464A"/>
                </a:solidFill>
              </a:rPr>
              <a:t>Комплект документов доступен по ссылке: </a:t>
            </a:r>
            <a:r>
              <a:rPr lang="en-US" sz="1100" i="1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</a:t>
            </a:r>
            <a:r>
              <a:rPr lang="en-US" sz="1100" i="1" u="sng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://</a:t>
            </a:r>
            <a:r>
              <a:rPr lang="en-US" sz="1100" i="1" u="sng" dirty="0" smtClean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sochisirius.ru/kak-popast/neobhodimye-dokumenty</a:t>
            </a:r>
            <a:endParaRPr lang="ru-RU" sz="1100" i="1" u="sng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lvl="1" algn="just" eaLnBrk="1" hangingPunct="1"/>
            <a:r>
              <a:rPr lang="ru-RU" sz="1400" dirty="0"/>
              <a:t> </a:t>
            </a:r>
            <a:endParaRPr lang="ru-RU" sz="1400" b="1" dirty="0">
              <a:solidFill>
                <a:srgbClr val="3D464A"/>
              </a:solidFill>
            </a:endParaRPr>
          </a:p>
          <a:p>
            <a:pPr algn="just"/>
            <a:r>
              <a:rPr lang="ru-RU" sz="1400" b="1" dirty="0">
                <a:solidFill>
                  <a:srgbClr val="3D464A"/>
                </a:solidFill>
              </a:rPr>
              <a:t>Копии </a:t>
            </a:r>
            <a:r>
              <a:rPr lang="ru-RU" sz="1400" b="1" dirty="0">
                <a:solidFill>
                  <a:srgbClr val="3D464A"/>
                </a:solidFill>
              </a:rPr>
              <a:t>всех </a:t>
            </a:r>
            <a:r>
              <a:rPr lang="ru-RU" sz="1400" b="1" dirty="0" smtClean="0">
                <a:solidFill>
                  <a:srgbClr val="3D464A"/>
                </a:solidFill>
              </a:rPr>
              <a:t>документов, кроме медицинских справок, направляются </a:t>
            </a:r>
            <a:r>
              <a:rPr lang="ru-RU" sz="1400" b="1" dirty="0">
                <a:solidFill>
                  <a:srgbClr val="3D464A"/>
                </a:solidFill>
              </a:rPr>
              <a:t>на электронную почту </a:t>
            </a:r>
            <a:r>
              <a:rPr lang="en-US" sz="1400" b="1" dirty="0" err="1">
                <a:solidFill>
                  <a:srgbClr val="3D464A"/>
                </a:solidFill>
                <a:hlinkClick r:id="rId3"/>
              </a:rPr>
              <a:t>pavlenko</a:t>
            </a:r>
            <a:r>
              <a:rPr lang="ru-RU" sz="1400" b="1" dirty="0">
                <a:solidFill>
                  <a:srgbClr val="3D464A"/>
                </a:solidFill>
                <a:hlinkClick r:id="rId3"/>
              </a:rPr>
              <a:t>.</a:t>
            </a:r>
            <a:r>
              <a:rPr lang="en-US" sz="1400" b="1" dirty="0" err="1">
                <a:solidFill>
                  <a:srgbClr val="3D464A"/>
                </a:solidFill>
                <a:hlinkClick r:id="rId3"/>
              </a:rPr>
              <a:t>tv</a:t>
            </a:r>
            <a:r>
              <a:rPr lang="ru-RU" sz="1400" b="1" dirty="0">
                <a:solidFill>
                  <a:srgbClr val="3D464A"/>
                </a:solidFill>
                <a:hlinkClick r:id="rId3"/>
              </a:rPr>
              <a:t>@</a:t>
            </a:r>
            <a:r>
              <a:rPr lang="en-US" sz="1400" b="1" dirty="0" err="1">
                <a:solidFill>
                  <a:srgbClr val="3D464A"/>
                </a:solidFill>
                <a:hlinkClick r:id="rId3"/>
              </a:rPr>
              <a:t>talantiuspeh</a:t>
            </a:r>
            <a:r>
              <a:rPr lang="ru-RU" sz="1400" b="1" dirty="0">
                <a:solidFill>
                  <a:srgbClr val="3D464A"/>
                </a:solidFill>
                <a:hlinkClick r:id="rId3"/>
              </a:rPr>
              <a:t>.</a:t>
            </a:r>
            <a:r>
              <a:rPr lang="en-US" sz="1400" b="1" dirty="0" err="1" smtClean="0">
                <a:solidFill>
                  <a:srgbClr val="3D464A"/>
                </a:solidFill>
                <a:hlinkClick r:id="rId3"/>
              </a:rPr>
              <a:t>ru</a:t>
            </a:r>
            <a:r>
              <a:rPr lang="ru-RU" sz="1400" b="1" dirty="0" smtClean="0">
                <a:solidFill>
                  <a:srgbClr val="3D464A"/>
                </a:solidFill>
              </a:rPr>
              <a:t>. Медицинские справки</a:t>
            </a:r>
            <a:r>
              <a:rPr lang="ru-RU" sz="1400" b="1" dirty="0">
                <a:solidFill>
                  <a:srgbClr val="3D464A"/>
                </a:solidFill>
              </a:rPr>
              <a:t>, </a:t>
            </a:r>
            <a:r>
              <a:rPr lang="ru-RU" sz="1400" b="1" dirty="0" smtClean="0">
                <a:solidFill>
                  <a:srgbClr val="3D464A"/>
                </a:solidFill>
              </a:rPr>
              <a:t>направляются </a:t>
            </a:r>
            <a:r>
              <a:rPr lang="ru-RU" sz="1400" b="1" dirty="0">
                <a:solidFill>
                  <a:srgbClr val="3D464A"/>
                </a:solidFill>
              </a:rPr>
              <a:t>по электронной почте в срок не позднее 7 дней до начала программы</a:t>
            </a:r>
            <a:r>
              <a:rPr lang="ru-RU" sz="1400" b="1" dirty="0" smtClean="0">
                <a:solidFill>
                  <a:srgbClr val="3D464A"/>
                </a:solidFill>
              </a:rPr>
              <a:t>.</a:t>
            </a:r>
            <a:endParaRPr lang="ru-RU" sz="1400" b="1" dirty="0">
              <a:solidFill>
                <a:srgbClr val="3D464A"/>
              </a:solidFill>
            </a:endParaRPr>
          </a:p>
        </p:txBody>
      </p:sp>
      <p:sp>
        <p:nvSpPr>
          <p:cNvPr id="5" name="Название 1"/>
          <p:cNvSpPr txBox="1">
            <a:spLocks/>
          </p:cNvSpPr>
          <p:nvPr/>
        </p:nvSpPr>
        <p:spPr bwMode="auto">
          <a:xfrm>
            <a:off x="56456" y="188640"/>
            <a:ext cx="9361040" cy="792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noAutofit/>
          </a:bodyPr>
          <a:lstStyle/>
          <a:p>
            <a:pPr>
              <a:spcAft>
                <a:spcPts val="300"/>
              </a:spcAft>
            </a:pPr>
            <a:r>
              <a:rPr lang="ru-RU" sz="1600" b="1" dirty="0" smtClean="0">
                <a:solidFill>
                  <a:srgbClr val="3D464A"/>
                </a:solidFill>
              </a:rPr>
              <a:t>Программа для одаренных учащихся «Роснефть-классов»</a:t>
            </a:r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464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</a:t>
            </a:r>
          </a:p>
          <a:p>
            <a:pPr lvl="0"/>
            <a:r>
              <a:rPr kumimoji="0" lang="ru-RU" sz="1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3D464A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Заявка на участие</a:t>
            </a:r>
            <a:endParaRPr kumimoji="0" lang="ru-RU" sz="1600" b="1" i="0" u="none" strike="noStrike" kern="1200" cap="none" spc="0" normalizeH="0" baseline="0" noProof="0" dirty="0">
              <a:ln>
                <a:noFill/>
              </a:ln>
              <a:solidFill>
                <a:srgbClr val="3D464A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4098" name="Picture 2" descr="C:\Users\PetrovaDP\Desktop\заявка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3516" y="1052736"/>
            <a:ext cx="2592288" cy="43498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Овал 7"/>
          <p:cNvSpPr/>
          <p:nvPr/>
        </p:nvSpPr>
        <p:spPr>
          <a:xfrm>
            <a:off x="128464" y="3229094"/>
            <a:ext cx="864096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2</a:t>
            </a:r>
            <a:endParaRPr lang="ru-RU" sz="11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132490" y="4077072"/>
            <a:ext cx="864096" cy="432048"/>
          </a:xfrm>
          <a:prstGeom prst="ellipse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15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Шаг 3</a:t>
            </a:r>
            <a:endParaRPr lang="ru-RU" sz="115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24173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POWERPOINTVERSION" val="12.0"/>
  <p:tag name="CSVFORMAT" val="0"/>
  <p:tag name="RESPCOUNTERFORMAT" val="0"/>
  <p:tag name="ALLOWDUPLICATES" val="False"/>
  <p:tag name="REVIEWONLY" val="False"/>
  <p:tag name="RACEANIMATIONSPEED" val="3"/>
  <p:tag name="BUBBLENAMEVISIBLE" val="True"/>
  <p:tag name="CUSTOMGRIDBACKCOLOR" val="-722948"/>
  <p:tag name="USESCHEMECOLORS" val="True"/>
  <p:tag name="GRIDROTATIONINTERVAL" val="2"/>
  <p:tag name="POLLINGCYCLE" val="2"/>
  <p:tag name="INCLUDEPPT" val="True"/>
  <p:tag name="REALTIMEBACKUPPATH" val="(Нет)"/>
  <p:tag name="FIBDISPLAYRESULTS" val="True"/>
  <p:tag name="PRRESPONSE3" val="8"/>
  <p:tag name="PRRESPONSE8" val="3"/>
  <p:tag name="TPVERSION" val="2008"/>
  <p:tag name="ANSWERNOWSTYLE" val="-1"/>
  <p:tag name="COUNTDOWNSECONDS" val="10"/>
  <p:tag name="AUTOADVANCE" val="False"/>
  <p:tag name="SKIPREMAININGRACESLIDES" val="True"/>
  <p:tag name="BUBBLEGROUPING" val="3"/>
  <p:tag name="CUSTOMCELLBACKCOLOR3" val="-268652"/>
  <p:tag name="AUTOSIZEGRID" val="True"/>
  <p:tag name="RESETCHARTS" val="True"/>
  <p:tag name="REALTIMEBACKUP" val="False"/>
  <p:tag name="FIBINCLUDEOTHER" val="True"/>
  <p:tag name="PRRESPONSE5" val="6"/>
  <p:tag name="ALWAYSOPENPOLL" val="False"/>
  <p:tag name="ANSWERNOWTEXT" val="Ответить сейчас"/>
  <p:tag name="BACKUPSESSIONS" val="True"/>
  <p:tag name="RACEENDPOINTS" val="100"/>
  <p:tag name="DEFAULTNUMTEAMS" val="5"/>
  <p:tag name="DISPLAYDEVICENUMBER" val="True"/>
  <p:tag name="CHARTLABELS" val="1"/>
  <p:tag name="ZEROBASED" val="False"/>
  <p:tag name="PRRESPONSE1" val="10"/>
  <p:tag name="SHOWFLASHWARNING" val="True"/>
  <p:tag name="COUNTDOWNSTYLE" val="-1"/>
  <p:tag name="AUTOUPDATEALIASES" val="True"/>
  <p:tag name="BUBBLESIZEVISIBLE" val="True"/>
  <p:tag name="GRIDOPACITY" val="90"/>
  <p:tag name="ALLOWUSERFEEDBACK" val="True"/>
  <p:tag name="FIBDISPLAYKEYWORDS" val="True"/>
  <p:tag name="SHOWBARVISIBLE" val="True"/>
  <p:tag name="NUMRESPONSES" val="1"/>
  <p:tag name="MAXRESPONDERS" val="5"/>
  <p:tag name="GRIDPOSITION" val="1"/>
  <p:tag name="CHARTSCALE" val="True"/>
  <p:tag name="PRRESPONSE9" val="2"/>
  <p:tag name="CHARTVALUEFORMAT" val="0%"/>
  <p:tag name="CUSTOMCELLBACKCOLOR2" val="-13395457"/>
  <p:tag name="CORRECTPOINTVALUE" val="1"/>
  <p:tag name="USESECONDARYMONITOR" val="True"/>
  <p:tag name="PARTICIPANTSINLEADERBOARD" val="5"/>
  <p:tag name="INCLUDENONRESPONDERS" val="False"/>
  <p:tag name="SAVECSVWITHSESSION" val="False"/>
  <p:tag name="DISPLAYNAME" val="True"/>
  <p:tag name="PRRESPONSE7" val="4"/>
  <p:tag name="GRIDFONTSIZE" val="12"/>
  <p:tag name="STDCHART" val="1"/>
  <p:tag name="RESPTABLESTYLE" val="-1"/>
  <p:tag name="CUSTOMCELLBACKCOLOR1" val="-657956"/>
  <p:tag name="PRRESPONSE4" val="7"/>
  <p:tag name="ADVANCEDSETTINGSVIEW" val="False"/>
  <p:tag name="DELIMITERS" val="3.1"/>
  <p:tag name="TPFULLVERSION" val="4.3.2.1200"/>
  <p:tag name="MMPROD_UIDATA" val="&lt;database version=&quot;9.0&quot;&gt;&lt;object type=&quot;1&quot; unique_id=&quot;10001&quot;&gt;&lt;object type=&quot;2&quot; unique_id=&quot;10055&quot;&gt;&lt;object type=&quot;3&quot; unique_id=&quot;10056&quot;&gt;&lt;property id=&quot;20148&quot; value=&quot;5&quot;/&gt;&lt;property id=&quot;20300&quot; value=&quot;Slide 1&quot;/&gt;&lt;property id=&quot;20307&quot; value=&quot;267&quot;/&gt;&lt;/object&gt;&lt;object type=&quot;3&quot; unique_id=&quot;10057&quot;&gt;&lt;property id=&quot;20148&quot; value=&quot;5&quot;/&gt;&lt;property id=&quot;20300&quot; value=&quot;Slide 2 - &amp;quot;Цели встречи&amp;quot;&quot;/&gt;&lt;property id=&quot;20307&quot; value=&quot;419&quot;/&gt;&lt;/object&gt;&lt;object type=&quot;3&quot; unique_id=&quot;10058&quot;&gt;&lt;property id=&quot;20148&quot; value=&quot;5&quot;/&gt;&lt;property id=&quot;20300&quot; value=&quot;Slide 3 - &amp;quot;Стандарт Компании «Система оценки и развития персонала по компетенциям»&amp;quot;&quot;/&gt;&lt;property id=&quot;20307&quot; value=&quot;418&quot;/&gt;&lt;/object&gt;&lt;object type=&quot;3&quot; unique_id=&quot;10059&quot;&gt;&lt;property id=&quot;20148&quot; value=&quot;5&quot;/&gt;&lt;property id=&quot;20300&quot; value=&quot;Slide 4 - &amp;quot;Результаты  проекта&amp;quot;&quot;/&gt;&lt;property id=&quot;20307&quot; value=&quot;423&quot;/&gt;&lt;/object&gt;&lt;object type=&quot;3&quot; unique_id=&quot;10060&quot;&gt;&lt;property id=&quot;20148&quot; value=&quot;5&quot;/&gt;&lt;property id=&quot;20300&quot; value=&quot;Slide 5 - &amp;quot;Матрица профессионально-технических компетенций&amp;quot;&quot;/&gt;&lt;property id=&quot;20307&quot; value=&quot;429&quot;/&gt;&lt;/object&gt;&lt;object type=&quot;3&quot; unique_id=&quot;10061&quot;&gt;&lt;property id=&quot;20148&quot; value=&quot;5&quot;/&gt;&lt;property id=&quot;20300&quot; value=&quot;Slide 6 - &amp;quot;Матрица профессионально-технических компетенций&amp;quot;&quot;/&gt;&lt;property id=&quot;20307&quot; value=&quot;428&quot;/&gt;&lt;/object&gt;&lt;object type=&quot;3&quot; unique_id=&quot;10062&quot;&gt;&lt;property id=&quot;20148&quot; value=&quot;5&quot;/&gt;&lt;property id=&quot;20300&quot; value=&quot;Slide 7 - &amp;quot;Профиль профессионально-технических компетенций&amp;quot;&quot;/&gt;&lt;property id=&quot;20307&quot; value=&quot;430&quot;/&gt;&lt;/object&gt;&lt;object type=&quot;3&quot; unique_id=&quot;10063&quot;&gt;&lt;property id=&quot;20148&quot; value=&quot;5&quot;/&gt;&lt;property id=&quot;20300&quot; value=&quot;Slide 8 - &amp;quot;Карта компетентностного (профессионального) развития персонала,  занятого блоке «Разработка месторождений». &amp;quot;&quot;/&gt;&lt;property id=&quot;20307&quot; value=&quot;425&quot;/&gt;&lt;/object&gt;&lt;object type=&quot;3&quot; unique_id=&quot;10064&quot;&gt;&lt;property id=&quot;20148&quot; value=&quot;5&quot;/&gt;&lt;property id=&quot;20300&quot; value=&quot;Slide 9 - &amp;quot;Карта компетентностного (профессионального) развития 4 ступени профессионального развития&amp;quot;&quot;/&gt;&lt;property id=&quot;20307&quot; value=&quot;426&quot;/&gt;&lt;/object&gt;&lt;object type=&quot;3&quot; unique_id=&quot;10065&quot;&gt;&lt;property id=&quot;20148&quot; value=&quot;5&quot;/&gt;&lt;property id=&quot;20300&quot; value=&quot;Slide 10 - &amp;quot;Карта компетентностного (профессионального) развития  3 ступени менеджерского развития&amp;quot;&quot;/&gt;&lt;property id=&quot;20307&quot; value=&quot;427&quot;/&gt;&lt;/object&gt;&lt;object type=&quot;3&quot; unique_id=&quot;10066&quot;&gt;&lt;property id=&quot;20148&quot; value=&quot;5&quot;/&gt;&lt;property id=&quot;20300&quot; value=&quot;Slide 11 - &amp;quot;Банк тестовых вопросов&amp;quot;&quot;/&gt;&lt;property id=&quot;20307&quot; value=&quot;431&quot;/&gt;&lt;/object&gt;&lt;object type=&quot;3&quot; unique_id=&quot;10067&quot;&gt;&lt;property id=&quot;20148&quot; value=&quot;5&quot;/&gt;&lt;property id=&quot;20300&quot; value=&quot;Slide 12 - &amp;quot;Процедура оценки профессионально-технических компетенций  http://rntc.msk.rn.ru/&amp;quot;&quot;/&gt;&lt;property id=&quot;20307&quot; value=&quot;432&quot;/&gt;&lt;/object&gt;&lt;object type=&quot;3&quot; unique_id=&quot;10068&quot;&gt;&lt;property id=&quot;20148&quot; value=&quot;5&quot;/&gt;&lt;property id=&quot;20300&quot; value=&quot;Slide 13 - &amp;quot;Текущий и предлагаемый план-график проекта&amp;quot;&quot;/&gt;&lt;property id=&quot;20307&quot; value=&quot;370&quot;/&gt;&lt;/object&gt;&lt;object type=&quot;3&quot; unique_id=&quot;10069&quot;&gt;&lt;property id=&quot;20148&quot; value=&quot;5&quot;/&gt;&lt;property id=&quot;20300&quot; value=&quot;Slide 14 - &amp;quot;Порядок проведения этапа №1&amp;quot;&quot;/&gt;&lt;property id=&quot;20307&quot; value=&quot;433&quot;/&gt;&lt;/object&gt;&lt;object type=&quot;3&quot; unique_id=&quot;10070&quot;&gt;&lt;property id=&quot;20148&quot; value=&quot;5&quot;/&gt;&lt;property id=&quot;20300&quot; value=&quot;Slide 15 - &amp;quot;Перечень вопросов для обсуждения&amp;quot;&quot;/&gt;&lt;property id=&quot;20307&quot; value=&quot;434&quot;/&gt;&lt;/object&gt;&lt;object type=&quot;3&quot; unique_id=&quot;10071&quot;&gt;&lt;property id=&quot;20148&quot; value=&quot;5&quot;/&gt;&lt;property id=&quot;20300&quot; value=&quot;Slide 16 - &amp;quot;Охват проекта (бизнес процессы по договору)&amp;quot;&quot;/&gt;&lt;property id=&quot;20307&quot; value=&quot;422&quot;/&gt;&lt;/object&gt;&lt;object type=&quot;3&quot; unique_id=&quot;10072&quot;&gt;&lt;property id=&quot;20148&quot; value=&quot;5&quot;/&gt;&lt;property id=&quot;20300&quot; value=&quot;Slide 17 - &amp;quot;Примерный план индивидуальной встречи с экспертом&amp;quot;&quot;/&gt;&lt;property id=&quot;20307&quot; value=&quot;415&quot;/&gt;&lt;/object&gt;&lt;object type=&quot;3&quot; unique_id=&quot;10073&quot;&gt;&lt;property id=&quot;20148&quot; value=&quot;5&quot;/&gt;&lt;property id=&quot;20300&quot; value=&quot;Slide 18 - &amp;quot;ПРИЛОЖЕНИЕ&amp;quot;&quot;/&gt;&lt;property id=&quot;20307&quot; value=&quot;407&quot;/&gt;&lt;/object&gt;&lt;object type=&quot;3&quot; unique_id=&quot;10074&quot;&gt;&lt;property id=&quot;20148&quot; value=&quot;5&quot;/&gt;&lt;property id=&quot;20300&quot; value=&quot;Slide 19 - &amp;quot;Опыт ЭКОПСИ &amp;quot;&quot;/&gt;&lt;property id=&quot;20307&quot; value=&quot;399&quot;/&gt;&lt;/object&gt;&lt;object type=&quot;3&quot; unique_id=&quot;10075&quot;&gt;&lt;property id=&quot;20148&quot; value=&quot;5&quot;/&gt;&lt;property id=&quot;20300&quot; value=&quot;Slide 20 - &amp;quot;Проекты по созданию профессиональных компетенций и инструментов их оценки&amp;quot;&quot;/&gt;&lt;property id=&quot;20307&quot; value=&quot;400&quot;/&gt;&lt;/object&gt;&lt;object type=&quot;3&quot; unique_id=&quot;10076&quot;&gt;&lt;property id=&quot;20148&quot; value=&quot;5&quot;/&gt;&lt;property id=&quot;20300&quot; value=&quot;Slide 21 - &amp;quot;Специфика подхода ЭКОПСИ&amp;quot;&quot;/&gt;&lt;property id=&quot;20307&quot; value=&quot;401&quot;/&gt;&lt;/object&gt;&lt;object type=&quot;3&quot; unique_id=&quot;10077&quot;&gt;&lt;property id=&quot;20148&quot; value=&quot;5&quot;/&gt;&lt;property id=&quot;20300&quot; value=&quot;Slide 22 - &amp;quot;Комплект материалов для оценки и развития профессионально-технических компетенций персонала&amp;quot;&quot;/&gt;&lt;property id=&quot;20307&quot; value=&quot;424&quot;/&gt;&lt;/object&gt;&lt;object type=&quot;3&quot; unique_id=&quot;10078&quot;&gt;&lt;property id=&quot;20148&quot; value=&quot;5&quot;/&gt;&lt;property id=&quot;20300&quot; value=&quot;Slide 23 - &amp;quot;Целевой инновационный проект (ЦИП) ОАО «НК «Роснефть» «Внедрение компетентностного метода развития персонала во вс&quot;/&gt;&lt;property id=&quot;20307&quot; value=&quot;416&quot;/&gt;&lt;/object&gt;&lt;object type=&quot;3&quot; unique_id=&quot;10079&quot;&gt;&lt;property id=&quot;20148&quot; value=&quot;5&quot;/&gt;&lt;property id=&quot;20300&quot; value=&quot;Slide 24 - &amp;quot;Этапы Целевого инновационного проекта «Внедрение компетентностного метода развития персонала во всех сегментах дея&quot;/&gt;&lt;property id=&quot;20307&quot; value=&quot;417&quot;/&gt;&lt;/object&gt;&lt;/object&gt;&lt;object type=&quot;8&quot; unique_id=&quot;10105&quot;&gt;&lt;/object&gt;&lt;/object&gt;&lt;/database&gt;"/>
  <p:tag name="MMPROD_NEXTUNIQUEID" val="10009"/>
  <p:tag name="SECTOMILLISECCONVERTED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OPREFERENCE" val="False"/>
</p:tagLst>
</file>

<file path=ppt/theme/theme1.xml><?xml version="1.0" encoding="utf-8"?>
<a:theme xmlns:a="http://schemas.openxmlformats.org/drawingml/2006/main" name="внутренний слайд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Другая 2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36623</TotalTime>
  <Words>1218</Words>
  <Application>Microsoft Office PowerPoint</Application>
  <PresentationFormat>Лист A4 (210x297 мм)</PresentationFormat>
  <Paragraphs>162</Paragraphs>
  <Slides>9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внутренний слайд</vt:lpstr>
      <vt:lpstr>Презентация PowerPoint</vt:lpstr>
      <vt:lpstr>Презентация PowerPoint</vt:lpstr>
      <vt:lpstr>Презентация PowerPoint</vt:lpstr>
      <vt:lpstr>Презентация PowerPoint</vt:lpstr>
      <vt:lpstr>Программа для одаренных учащихся «Роснефть-классов».  Расписание программы</vt:lpstr>
      <vt:lpstr>Критерии отбора участников: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Заголовок презентации шрифт Europe 20 pt</dc:title>
  <dc:creator>ЭКОПСИ</dc:creator>
  <cp:lastModifiedBy>Петрова Дарья Павловна</cp:lastModifiedBy>
  <cp:revision>1589</cp:revision>
  <cp:lastPrinted>2018-08-21T09:45:11Z</cp:lastPrinted>
  <dcterms:created xsi:type="dcterms:W3CDTF">2012-04-25T13:09:23Z</dcterms:created>
  <dcterms:modified xsi:type="dcterms:W3CDTF">2018-08-21T09:58:51Z</dcterms:modified>
</cp:coreProperties>
</file>