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300" r:id="rId2"/>
    <p:sldId id="335" r:id="rId3"/>
    <p:sldId id="338" r:id="rId4"/>
    <p:sldId id="334" r:id="rId5"/>
    <p:sldId id="339" r:id="rId6"/>
    <p:sldId id="340" r:id="rId7"/>
    <p:sldId id="341" r:id="rId8"/>
    <p:sldId id="342" r:id="rId9"/>
    <p:sldId id="343" r:id="rId10"/>
    <p:sldId id="344" r:id="rId11"/>
    <p:sldId id="345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28" userDrawn="1">
          <p15:clr>
            <a:srgbClr val="A4A3A4"/>
          </p15:clr>
        </p15:guide>
        <p15:guide id="2" pos="2245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w Efimovsky" initials="AE" lastIdx="3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BAA"/>
    <a:srgbClr val="00B050"/>
    <a:srgbClr val="D7181E"/>
    <a:srgbClr val="FFCCCC"/>
    <a:srgbClr val="FFFF99"/>
    <a:srgbClr val="B3CEE5"/>
    <a:srgbClr val="CCFF99"/>
    <a:srgbClr val="FFCC99"/>
    <a:srgbClr val="F3A67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62" autoAdjust="0"/>
    <p:restoredTop sz="96830" autoAdjust="0"/>
  </p:normalViewPr>
  <p:slideViewPr>
    <p:cSldViewPr snapToGrid="0" showGuides="1">
      <p:cViewPr>
        <p:scale>
          <a:sx n="119" d="100"/>
          <a:sy n="119" d="100"/>
        </p:scale>
        <p:origin x="1242" y="-66"/>
      </p:cViewPr>
      <p:guideLst>
        <p:guide orient="horz" pos="2228"/>
        <p:guide pos="2245"/>
      </p:guideLst>
    </p:cSldViewPr>
  </p:slideViewPr>
  <p:outlineViewPr>
    <p:cViewPr>
      <p:scale>
        <a:sx n="33" d="100"/>
        <a:sy n="33" d="100"/>
      </p:scale>
      <p:origin x="0" y="-1107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37596"/>
    </p:cViewPr>
  </p:sorterViewPr>
  <p:notesViewPr>
    <p:cSldViewPr snapToGrid="0" showGuides="1">
      <p:cViewPr varScale="1">
        <p:scale>
          <a:sx n="97" d="100"/>
          <a:sy n="97" d="100"/>
        </p:scale>
        <p:origin x="648" y="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F58752-EDA5-40AB-A891-727AA1C2B917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344027-2C1F-4C73-9A78-FE4A005618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1664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344027-2C1F-4C73-9A78-FE4A0056182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71205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A3E3B-5340-48C2-BBF1-E251CA96180E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2719E-75ED-4A60-9985-4C4236D7FE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4213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A3E3B-5340-48C2-BBF1-E251CA96180E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2719E-75ED-4A60-9985-4C4236D7FE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4973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A3E3B-5340-48C2-BBF1-E251CA96180E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2719E-75ED-4A60-9985-4C4236D7FE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776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A3E3B-5340-48C2-BBF1-E251CA96180E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2719E-75ED-4A60-9985-4C4236D7FE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5106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A3E3B-5340-48C2-BBF1-E251CA96180E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2719E-75ED-4A60-9985-4C4236D7FE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7971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A3E3B-5340-48C2-BBF1-E251CA96180E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2719E-75ED-4A60-9985-4C4236D7FE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14595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A3E3B-5340-48C2-BBF1-E251CA96180E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2719E-75ED-4A60-9985-4C4236D7FE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6592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A3E3B-5340-48C2-BBF1-E251CA96180E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2719E-75ED-4A60-9985-4C4236D7FE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91667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A3E3B-5340-48C2-BBF1-E251CA96180E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2719E-75ED-4A60-9985-4C4236D7FE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6119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A3E3B-5340-48C2-BBF1-E251CA96180E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2719E-75ED-4A60-9985-4C4236D7FE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2828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A3E3B-5340-48C2-BBF1-E251CA96180E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82719E-75ED-4A60-9985-4C4236D7FE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203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3A3E3B-5340-48C2-BBF1-E251CA96180E}" type="datetimeFigureOut">
              <a:rPr lang="ru-RU" smtClean="0"/>
              <a:t>10.03.2021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2719E-75ED-4A60-9985-4C4236D7FE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1664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2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7152770" y="1"/>
            <a:ext cx="1999211" cy="6857999"/>
          </a:xfrm>
          <a:prstGeom prst="rect">
            <a:avLst/>
          </a:prstGeom>
          <a:solidFill>
            <a:srgbClr val="005BAA"/>
          </a:solidFill>
          <a:ln>
            <a:noFill/>
          </a:ln>
          <a:effectLst>
            <a:glow rad="25400">
              <a:schemeClr val="tx1">
                <a:lumMod val="50000"/>
                <a:lumOff val="50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6392035" y="4093320"/>
            <a:ext cx="2664000" cy="2664000"/>
          </a:xfrm>
          <a:prstGeom prst="ellipse">
            <a:avLst/>
          </a:prstGeom>
          <a:solidFill>
            <a:schemeClr val="bg1"/>
          </a:solidFill>
          <a:ln w="76200">
            <a:noFill/>
          </a:ln>
          <a:effectLst>
            <a:glow rad="25400">
              <a:schemeClr val="tx1">
                <a:lumMod val="50000"/>
                <a:lumOff val="50000"/>
                <a:alpha val="39000"/>
              </a:schemeClr>
            </a:glow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Овал 18"/>
          <p:cNvSpPr/>
          <p:nvPr/>
        </p:nvSpPr>
        <p:spPr>
          <a:xfrm>
            <a:off x="6572035" y="4273320"/>
            <a:ext cx="2304000" cy="2304000"/>
          </a:xfrm>
          <a:prstGeom prst="ellipse">
            <a:avLst/>
          </a:prstGeom>
          <a:solidFill>
            <a:srgbClr val="005BAA"/>
          </a:solidFill>
          <a:ln w="762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43994" y="367314"/>
            <a:ext cx="1816760" cy="149837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75825" y="4939089"/>
            <a:ext cx="1696419" cy="827770"/>
          </a:xfrm>
          <a:prstGeom prst="rect">
            <a:avLst/>
          </a:prstGeom>
          <a:ln>
            <a:noFill/>
          </a:ln>
          <a:effectLst>
            <a:glow rad="25400">
              <a:schemeClr val="tx1">
                <a:lumMod val="50000"/>
                <a:lumOff val="50000"/>
                <a:alpha val="40000"/>
              </a:schemeClr>
            </a:glow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0" y="0"/>
            <a:ext cx="7152768" cy="6857999"/>
          </a:xfrm>
        </p:spPr>
        <p:txBody>
          <a:bodyPr anchor="ctr">
            <a:normAutofit/>
          </a:bodyPr>
          <a:lstStyle/>
          <a:p>
            <a:r>
              <a:rPr lang="ru-RU" sz="4800" b="1" dirty="0" smtClean="0">
                <a:solidFill>
                  <a:srgbClr val="005BA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ea typeface="Microsoft YaHei UI" panose="020B0503020204020204" pitchFamily="34" charset="-122"/>
                <a:cs typeface="Segoe UI Semibold" panose="020B0702040204020203" pitchFamily="34" charset="0"/>
              </a:rPr>
              <a:t>ПРАВИЛА </a:t>
            </a:r>
            <a:r>
              <a:rPr lang="en-US" sz="4800" b="1" dirty="0" smtClean="0">
                <a:solidFill>
                  <a:srgbClr val="005BA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ea typeface="Microsoft YaHei UI" panose="020B0503020204020204" pitchFamily="34" charset="-122"/>
                <a:cs typeface="Segoe UI Semibold" panose="020B0702040204020203" pitchFamily="34" charset="0"/>
              </a:rPr>
              <a:t/>
            </a:r>
            <a:br>
              <a:rPr lang="en-US" sz="4800" b="1" dirty="0" smtClean="0">
                <a:solidFill>
                  <a:srgbClr val="005BA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ea typeface="Microsoft YaHei UI" panose="020B0503020204020204" pitchFamily="34" charset="-122"/>
                <a:cs typeface="Segoe UI Semibold" panose="020B0702040204020203" pitchFamily="34" charset="0"/>
              </a:rPr>
            </a:br>
            <a:r>
              <a:rPr lang="ru-RU" sz="4800" b="1" dirty="0" smtClean="0">
                <a:solidFill>
                  <a:srgbClr val="005BAA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 Semibold" panose="020B0702040204020203" pitchFamily="34" charset="0"/>
                <a:ea typeface="Microsoft YaHei UI" panose="020B0503020204020204" pitchFamily="34" charset="-122"/>
                <a:cs typeface="Segoe UI Semibold" panose="020B0702040204020203" pitchFamily="34" charset="0"/>
              </a:rPr>
              <a:t>ДОРОЖНОГО ДВИЖЕНИЯ ДЛЯ ПАССАЖИРОВ</a:t>
            </a:r>
            <a:endParaRPr lang="ru-RU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77540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22953" y="1486116"/>
            <a:ext cx="6079082" cy="4086729"/>
          </a:xfrm>
          <a:prstGeom prst="rect">
            <a:avLst/>
          </a:prstGeom>
        </p:spPr>
      </p:pic>
      <p:sp>
        <p:nvSpPr>
          <p:cNvPr id="10" name="Прямоугольник 9"/>
          <p:cNvSpPr/>
          <p:nvPr/>
        </p:nvSpPr>
        <p:spPr>
          <a:xfrm>
            <a:off x="200987" y="861174"/>
            <a:ext cx="665287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600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Детей необходимо перевозить с использованием детских удерживающих устройств (автокресел, бустеров).</a:t>
            </a:r>
            <a:endParaRPr lang="ru-RU" sz="16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22953" y="160140"/>
            <a:ext cx="643786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 smtClean="0">
                <a:solidFill>
                  <a:srgbClr val="005BAA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ДЕТСКИЕ УДЕРЖИВАЮЩИЕ УСТРОЙСТВА</a:t>
            </a:r>
            <a:endParaRPr lang="ru-RU" sz="2200" dirty="0">
              <a:solidFill>
                <a:srgbClr val="005BAA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grpSp>
        <p:nvGrpSpPr>
          <p:cNvPr id="19" name="Группа 18"/>
          <p:cNvGrpSpPr/>
          <p:nvPr/>
        </p:nvGrpSpPr>
        <p:grpSpPr>
          <a:xfrm>
            <a:off x="6392035" y="1"/>
            <a:ext cx="2754000" cy="6857999"/>
            <a:chOff x="6392035" y="1"/>
            <a:chExt cx="2754000" cy="6857999"/>
          </a:xfrm>
        </p:grpSpPr>
        <p:sp>
          <p:nvSpPr>
            <p:cNvPr id="20" name="Прямоугольник 19"/>
            <p:cNvSpPr/>
            <p:nvPr/>
          </p:nvSpPr>
          <p:spPr>
            <a:xfrm>
              <a:off x="7146824" y="1"/>
              <a:ext cx="1999211" cy="6857999"/>
            </a:xfrm>
            <a:prstGeom prst="rect">
              <a:avLst/>
            </a:prstGeom>
            <a:solidFill>
              <a:srgbClr val="005BAA"/>
            </a:solidFill>
            <a:ln>
              <a:noFill/>
            </a:ln>
            <a:effectLst>
              <a:glow rad="25400">
                <a:schemeClr val="tx1">
                  <a:lumMod val="50000"/>
                  <a:lumOff val="50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21" name="Рисунок 20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243994" y="367314"/>
              <a:ext cx="1816760" cy="1498376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sp>
          <p:nvSpPr>
            <p:cNvPr id="22" name="Овал 21"/>
            <p:cNvSpPr/>
            <p:nvPr/>
          </p:nvSpPr>
          <p:spPr>
            <a:xfrm>
              <a:off x="6392035" y="4093320"/>
              <a:ext cx="2664000" cy="2664000"/>
            </a:xfrm>
            <a:prstGeom prst="ellipse">
              <a:avLst/>
            </a:prstGeom>
            <a:solidFill>
              <a:schemeClr val="bg1"/>
            </a:solidFill>
            <a:ln w="76200">
              <a:noFill/>
            </a:ln>
            <a:effectLst>
              <a:glow rad="25400">
                <a:schemeClr val="tx1">
                  <a:lumMod val="50000"/>
                  <a:lumOff val="50000"/>
                  <a:alpha val="39000"/>
                </a:schemeClr>
              </a:glow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Овал 22"/>
            <p:cNvSpPr/>
            <p:nvPr/>
          </p:nvSpPr>
          <p:spPr>
            <a:xfrm>
              <a:off x="6572035" y="4273320"/>
              <a:ext cx="2304000" cy="2304000"/>
            </a:xfrm>
            <a:prstGeom prst="ellipse">
              <a:avLst/>
            </a:prstGeom>
            <a:solidFill>
              <a:srgbClr val="005BAA"/>
            </a:solidFill>
            <a:ln w="762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24" name="Рисунок 23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875825" y="4939089"/>
              <a:ext cx="1696419" cy="827770"/>
            </a:xfrm>
            <a:prstGeom prst="rect">
              <a:avLst/>
            </a:prstGeom>
            <a:ln>
              <a:noFill/>
            </a:ln>
            <a:effectLst>
              <a:glow rad="25400">
                <a:schemeClr val="tx1">
                  <a:lumMod val="50000"/>
                  <a:lumOff val="50000"/>
                  <a:alpha val="40000"/>
                </a:schemeClr>
              </a:glow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</p:grpSp>
      <p:sp>
        <p:nvSpPr>
          <p:cNvPr id="12" name="Прямоугольник 11"/>
          <p:cNvSpPr/>
          <p:nvPr/>
        </p:nvSpPr>
        <p:spPr>
          <a:xfrm>
            <a:off x="0" y="5676900"/>
            <a:ext cx="714682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sz="1600" dirty="0" smtClean="0">
                <a:solidFill>
                  <a:srgbClr val="D7181E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НАПОМИНАЙТЕ РОДИТЕЛЯМ О ТОМ, </a:t>
            </a:r>
            <a:br>
              <a:rPr lang="ru-RU" sz="1600" dirty="0" smtClean="0">
                <a:solidFill>
                  <a:srgbClr val="D7181E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ru-RU" sz="1600" dirty="0" smtClean="0">
                <a:solidFill>
                  <a:srgbClr val="D7181E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ЧТО В АВТОМОБИЛЕ ВОДИТЕЛЬ </a:t>
            </a:r>
            <a:br>
              <a:rPr lang="ru-RU" sz="1600" dirty="0" smtClean="0">
                <a:solidFill>
                  <a:srgbClr val="D7181E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ru-RU" sz="1600" dirty="0" smtClean="0">
                <a:solidFill>
                  <a:srgbClr val="D7181E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И ВСЕ ВЗРОСЛЫЕ ПАССАЖИРЫ </a:t>
            </a:r>
            <a:br>
              <a:rPr lang="ru-RU" sz="1600" dirty="0" smtClean="0">
                <a:solidFill>
                  <a:srgbClr val="D7181E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ru-RU" sz="1600" dirty="0" smtClean="0">
                <a:solidFill>
                  <a:srgbClr val="D7181E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ДОЛЖНЫ ПРИСТЕГИВАТЬСЯ РЕМНЕМ БЕЗОПАСНОСТИ!</a:t>
            </a:r>
            <a:endParaRPr lang="ru-RU" sz="1600" dirty="0">
              <a:solidFill>
                <a:srgbClr val="D7181E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5180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314815" y="194537"/>
            <a:ext cx="68320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2400" dirty="0" smtClean="0">
                <a:solidFill>
                  <a:srgbClr val="005BAA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ПРОНУМЕРУЙТЕ УТВЕРЖДЕНИЯ </a:t>
            </a:r>
            <a:br>
              <a:rPr lang="ru-RU" sz="2400" dirty="0" smtClean="0">
                <a:solidFill>
                  <a:srgbClr val="005BAA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ru-RU" sz="2400" dirty="0" smtClean="0">
                <a:solidFill>
                  <a:srgbClr val="005BAA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ПО ОЧЕРЕДНОСТИ ДЕЙСТВИЙ (1-4)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rgbClr val="005BAA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44940" y="994450"/>
            <a:ext cx="657175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Courier New" panose="02070309020205020404" pitchFamily="49" charset="0"/>
              <a:buChar char="o"/>
              <a:defRPr/>
            </a:pPr>
            <a:r>
              <a:rPr lang="ru-RU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Прошу и других пристегнуть ремни безопасности.</a:t>
            </a:r>
          </a:p>
          <a:p>
            <a:pPr marL="342900" lvl="0" indent="-342900">
              <a:buFont typeface="Courier New" panose="02070309020205020404" pitchFamily="49" charset="0"/>
              <a:buChar char="o"/>
              <a:defRPr/>
            </a:pPr>
            <a:r>
              <a:rPr lang="ru-RU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Сяду в автокресло или бустер и пристегнусь ремнями безопасности в зависимости от конструкции крепления, если пристегнуться не получиться попрошу взрослых оказать помощь</a:t>
            </a:r>
            <a:endParaRPr lang="ru-RU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342900" lvl="0" indent="-342900">
              <a:buFont typeface="Courier New" panose="02070309020205020404" pitchFamily="49" charset="0"/>
              <a:buChar char="o"/>
              <a:defRPr/>
            </a:pPr>
            <a:r>
              <a:rPr lang="ru-RU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В </a:t>
            </a:r>
            <a:r>
              <a:rPr lang="ru-RU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автомобиль сажусь всегда со стороны тротуара или обочины. </a:t>
            </a:r>
          </a:p>
          <a:p>
            <a:pPr marL="342900" lvl="0" indent="-342900">
              <a:buFont typeface="Courier New" panose="02070309020205020404" pitchFamily="49" charset="0"/>
              <a:buChar char="o"/>
              <a:defRPr/>
            </a:pPr>
            <a:r>
              <a:rPr lang="ru-RU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Выхожу </a:t>
            </a:r>
            <a:r>
              <a:rPr lang="ru-RU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из автомобиля всегда </a:t>
            </a:r>
            <a:r>
              <a:rPr lang="ru-RU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на тротуар или обочину</a:t>
            </a:r>
            <a:endParaRPr lang="ru-RU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6392035" y="1"/>
            <a:ext cx="2754000" cy="6857999"/>
            <a:chOff x="6392035" y="1"/>
            <a:chExt cx="2754000" cy="6857999"/>
          </a:xfrm>
        </p:grpSpPr>
        <p:sp>
          <p:nvSpPr>
            <p:cNvPr id="18" name="Прямоугольник 17"/>
            <p:cNvSpPr/>
            <p:nvPr/>
          </p:nvSpPr>
          <p:spPr>
            <a:xfrm>
              <a:off x="7146824" y="1"/>
              <a:ext cx="1999211" cy="6857999"/>
            </a:xfrm>
            <a:prstGeom prst="rect">
              <a:avLst/>
            </a:prstGeom>
            <a:solidFill>
              <a:srgbClr val="005BAA"/>
            </a:solidFill>
            <a:ln>
              <a:noFill/>
            </a:ln>
            <a:effectLst>
              <a:glow rad="25400">
                <a:schemeClr val="tx1">
                  <a:lumMod val="50000"/>
                  <a:lumOff val="50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9" name="Рисунок 18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243994" y="367314"/>
              <a:ext cx="1816760" cy="1498376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sp>
          <p:nvSpPr>
            <p:cNvPr id="20" name="Овал 19"/>
            <p:cNvSpPr/>
            <p:nvPr/>
          </p:nvSpPr>
          <p:spPr>
            <a:xfrm>
              <a:off x="6392035" y="4093320"/>
              <a:ext cx="2664000" cy="2664000"/>
            </a:xfrm>
            <a:prstGeom prst="ellipse">
              <a:avLst/>
            </a:prstGeom>
            <a:solidFill>
              <a:schemeClr val="bg1"/>
            </a:solidFill>
            <a:ln w="76200">
              <a:noFill/>
            </a:ln>
            <a:effectLst>
              <a:glow rad="25400">
                <a:schemeClr val="tx1">
                  <a:lumMod val="50000"/>
                  <a:lumOff val="50000"/>
                  <a:alpha val="39000"/>
                </a:schemeClr>
              </a:glow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Овал 20"/>
            <p:cNvSpPr/>
            <p:nvPr/>
          </p:nvSpPr>
          <p:spPr>
            <a:xfrm>
              <a:off x="6572035" y="4273320"/>
              <a:ext cx="2304000" cy="2304000"/>
            </a:xfrm>
            <a:prstGeom prst="ellipse">
              <a:avLst/>
            </a:prstGeom>
            <a:solidFill>
              <a:srgbClr val="005BAA"/>
            </a:solidFill>
            <a:ln w="762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22" name="Рисунок 21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875825" y="4939089"/>
              <a:ext cx="1696419" cy="827770"/>
            </a:xfrm>
            <a:prstGeom prst="rect">
              <a:avLst/>
            </a:prstGeom>
            <a:ln>
              <a:noFill/>
            </a:ln>
            <a:effectLst>
              <a:glow rad="25400">
                <a:schemeClr val="tx1">
                  <a:lumMod val="50000"/>
                  <a:lumOff val="50000"/>
                  <a:alpha val="40000"/>
                </a:schemeClr>
              </a:glow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</p:grpSp>
      <p:sp>
        <p:nvSpPr>
          <p:cNvPr id="11" name="Прямоугольник 10"/>
          <p:cNvSpPr/>
          <p:nvPr/>
        </p:nvSpPr>
        <p:spPr>
          <a:xfrm>
            <a:off x="304067" y="3341643"/>
            <a:ext cx="68320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2400" dirty="0" smtClean="0">
                <a:solidFill>
                  <a:srgbClr val="005BAA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РАЗДЕЛИ СЛОВА ВЕРТИКАЛЬНЫМИ ШТРИХАМИ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rgbClr val="005BAA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14815" y="5216614"/>
            <a:ext cx="589722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dirty="0">
                <a:solidFill>
                  <a:srgbClr val="00B05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ВСЕ | </a:t>
            </a:r>
            <a:r>
              <a:rPr lang="ru-RU" dirty="0" smtClean="0">
                <a:solidFill>
                  <a:srgbClr val="00B05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СИДЯЩИЕ</a:t>
            </a:r>
            <a:r>
              <a:rPr lang="en-US" dirty="0">
                <a:solidFill>
                  <a:srgbClr val="00B05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| </a:t>
            </a:r>
            <a:r>
              <a:rPr lang="ru-RU" dirty="0" smtClean="0">
                <a:solidFill>
                  <a:srgbClr val="00B05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В</a:t>
            </a:r>
            <a:r>
              <a:rPr lang="en-US" dirty="0">
                <a:solidFill>
                  <a:srgbClr val="00B05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| </a:t>
            </a:r>
            <a:r>
              <a:rPr lang="ru-RU" dirty="0" smtClean="0">
                <a:solidFill>
                  <a:srgbClr val="00B05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АВТОМОБИЛЕ</a:t>
            </a:r>
            <a:r>
              <a:rPr lang="en-US" dirty="0">
                <a:solidFill>
                  <a:srgbClr val="00B05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| </a:t>
            </a:r>
            <a:r>
              <a:rPr lang="ru-RU" dirty="0" smtClean="0">
                <a:solidFill>
                  <a:srgbClr val="00B05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ДОЛЖНЫ</a:t>
            </a:r>
            <a:r>
              <a:rPr lang="en-US" dirty="0">
                <a:solidFill>
                  <a:srgbClr val="00B05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| </a:t>
            </a:r>
            <a:r>
              <a:rPr lang="ru-RU" dirty="0" smtClean="0">
                <a:solidFill>
                  <a:srgbClr val="00B05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БЫТЬ</a:t>
            </a:r>
            <a:r>
              <a:rPr lang="en-US" dirty="0">
                <a:solidFill>
                  <a:srgbClr val="00B05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| </a:t>
            </a:r>
            <a:r>
              <a:rPr lang="ru-RU" dirty="0" smtClean="0">
                <a:solidFill>
                  <a:srgbClr val="00B05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ПРИСТЕГНУТЫ</a:t>
            </a:r>
            <a:r>
              <a:rPr lang="en-US" dirty="0">
                <a:solidFill>
                  <a:srgbClr val="00B05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| </a:t>
            </a:r>
            <a:r>
              <a:rPr lang="ru-RU" dirty="0" smtClean="0">
                <a:solidFill>
                  <a:srgbClr val="00B05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РЕМНЯМИ</a:t>
            </a:r>
            <a:r>
              <a:rPr lang="en-US" dirty="0">
                <a:solidFill>
                  <a:srgbClr val="00B05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| </a:t>
            </a:r>
            <a:r>
              <a:rPr lang="ru-RU" dirty="0" smtClean="0">
                <a:solidFill>
                  <a:srgbClr val="00B05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БЕЗОПАСНОСТИ</a:t>
            </a:r>
            <a:r>
              <a:rPr lang="en-US" dirty="0">
                <a:solidFill>
                  <a:srgbClr val="00B05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| </a:t>
            </a:r>
            <a:r>
              <a:rPr lang="ru-RU" dirty="0" smtClean="0">
                <a:solidFill>
                  <a:srgbClr val="00B05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Я</a:t>
            </a:r>
            <a:r>
              <a:rPr lang="en-US" dirty="0">
                <a:solidFill>
                  <a:srgbClr val="00B05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| </a:t>
            </a:r>
            <a:r>
              <a:rPr lang="ru-RU" dirty="0" smtClean="0">
                <a:solidFill>
                  <a:srgbClr val="00B05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ВСЕГДА</a:t>
            </a:r>
            <a:r>
              <a:rPr lang="en-US" dirty="0">
                <a:solidFill>
                  <a:srgbClr val="00B05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| </a:t>
            </a:r>
            <a:r>
              <a:rPr lang="ru-RU" dirty="0" smtClean="0">
                <a:solidFill>
                  <a:srgbClr val="00B05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ПРИСТЕГИВАЮСЬ</a:t>
            </a:r>
            <a:r>
              <a:rPr lang="en-US" dirty="0">
                <a:solidFill>
                  <a:srgbClr val="00B05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| </a:t>
            </a:r>
            <a:r>
              <a:rPr lang="ru-RU" dirty="0" smtClean="0">
                <a:solidFill>
                  <a:srgbClr val="00B05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РЕМНЕМ</a:t>
            </a:r>
            <a:r>
              <a:rPr lang="en-US" dirty="0">
                <a:solidFill>
                  <a:srgbClr val="00B05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| </a:t>
            </a:r>
            <a:r>
              <a:rPr lang="ru-RU" dirty="0" smtClean="0">
                <a:solidFill>
                  <a:srgbClr val="00B05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БЕЗОПАСНОСТИ</a:t>
            </a:r>
            <a:r>
              <a:rPr lang="en-US" dirty="0">
                <a:solidFill>
                  <a:srgbClr val="00B05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| </a:t>
            </a:r>
            <a:r>
              <a:rPr lang="ru-RU" dirty="0" smtClean="0">
                <a:solidFill>
                  <a:srgbClr val="00B05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ПРОШУ</a:t>
            </a:r>
            <a:r>
              <a:rPr lang="en-US" dirty="0">
                <a:solidFill>
                  <a:srgbClr val="00B05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| </a:t>
            </a:r>
            <a:r>
              <a:rPr lang="ru-RU" dirty="0" smtClean="0">
                <a:solidFill>
                  <a:srgbClr val="00B05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ЭТО</a:t>
            </a:r>
            <a:r>
              <a:rPr lang="en-US" dirty="0">
                <a:solidFill>
                  <a:srgbClr val="00B05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| </a:t>
            </a:r>
            <a:r>
              <a:rPr lang="ru-RU" dirty="0" smtClean="0">
                <a:solidFill>
                  <a:srgbClr val="00B05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СДЕЛАТЬ</a:t>
            </a:r>
            <a:r>
              <a:rPr lang="en-US" dirty="0">
                <a:solidFill>
                  <a:srgbClr val="00B05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| </a:t>
            </a:r>
            <a:r>
              <a:rPr lang="ru-RU" dirty="0" smtClean="0">
                <a:solidFill>
                  <a:srgbClr val="00B05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И</a:t>
            </a:r>
            <a:r>
              <a:rPr lang="en-US" dirty="0">
                <a:solidFill>
                  <a:srgbClr val="00B05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| </a:t>
            </a:r>
            <a:r>
              <a:rPr lang="ru-RU" dirty="0" smtClean="0">
                <a:solidFill>
                  <a:srgbClr val="00B05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СВОИХ</a:t>
            </a:r>
            <a:r>
              <a:rPr lang="en-US" dirty="0">
                <a:solidFill>
                  <a:srgbClr val="00B05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| </a:t>
            </a:r>
            <a:r>
              <a:rPr lang="ru-RU" dirty="0" smtClean="0">
                <a:solidFill>
                  <a:srgbClr val="00B05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РОДИТЕЛЕЙ</a:t>
            </a:r>
            <a:endParaRPr lang="ru-RU" dirty="0">
              <a:solidFill>
                <a:srgbClr val="00B050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04066" y="4086768"/>
            <a:ext cx="60608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dirty="0">
                <a:solidFill>
                  <a:srgbClr val="D7181E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ВСЕСИДЯЩИЕВАВТОМОБИЛЕДОЛЖНЫБЫТЬПРИСТЕГНУТЫРЕМНЯМИБЕЗОПАСНОСТИЯВСЕГДАПРИСТЕГИВАЮСЬРЕМНЕМБЕЗОПАСНОСТИПРОШУЭТОСДЕЛАТЬИСВОИХРОДИТЕЛЕЙ</a:t>
            </a:r>
          </a:p>
        </p:txBody>
      </p:sp>
    </p:spTree>
    <p:extLst>
      <p:ext uri="{BB962C8B-B14F-4D97-AF65-F5344CB8AC3E}">
        <p14:creationId xmlns:p14="http://schemas.microsoft.com/office/powerpoint/2010/main" val="878651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1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1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1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1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uiExpand="1" build="p"/>
      <p:bldP spid="11" grpId="0"/>
      <p:bldP spid="12" grpId="0" build="p"/>
      <p:bldP spid="1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934883" y="1276713"/>
            <a:ext cx="1409490" cy="2539523"/>
            <a:chOff x="934883" y="1276713"/>
            <a:chExt cx="1409490" cy="2539523"/>
          </a:xfrm>
        </p:grpSpPr>
        <p:sp>
          <p:nvSpPr>
            <p:cNvPr id="11" name="Прямоугольник 10"/>
            <p:cNvSpPr/>
            <p:nvPr/>
          </p:nvSpPr>
          <p:spPr>
            <a:xfrm>
              <a:off x="934883" y="3354571"/>
              <a:ext cx="140949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2400" dirty="0" smtClean="0">
                  <a:latin typeface="Segoe UI Semibold" panose="020B0702040204020203" pitchFamily="34" charset="0"/>
                  <a:ea typeface="Times New Roman" panose="02020603050405020304" pitchFamily="18" charset="0"/>
                  <a:cs typeface="Segoe UI Semibold" panose="020B0702040204020203" pitchFamily="34" charset="0"/>
                </a:rPr>
                <a:t>1</a:t>
              </a:r>
              <a:endParaRPr lang="ru-RU" sz="2400" dirty="0">
                <a:solidFill>
                  <a:srgbClr val="D7181E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endParaRPr>
            </a:p>
          </p:txBody>
        </p:sp>
        <p:pic>
          <p:nvPicPr>
            <p:cNvPr id="12" name="Рисунок 11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952716" y="1276713"/>
              <a:ext cx="1391656" cy="2087484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</p:grpSp>
      <p:sp>
        <p:nvSpPr>
          <p:cNvPr id="15" name="Прямоугольник 14"/>
          <p:cNvSpPr/>
          <p:nvPr/>
        </p:nvSpPr>
        <p:spPr>
          <a:xfrm>
            <a:off x="138023" y="95013"/>
            <a:ext cx="702068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005BAA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ОСТАНОВКИ МАРШРУТНОГО ТРАНСПОРТА</a:t>
            </a:r>
            <a:endParaRPr lang="ru-RU" sz="2400" dirty="0">
              <a:solidFill>
                <a:srgbClr val="005BAA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grpSp>
        <p:nvGrpSpPr>
          <p:cNvPr id="18" name="Группа 17"/>
          <p:cNvGrpSpPr/>
          <p:nvPr/>
        </p:nvGrpSpPr>
        <p:grpSpPr>
          <a:xfrm>
            <a:off x="6392035" y="1"/>
            <a:ext cx="2754000" cy="6857999"/>
            <a:chOff x="6392035" y="1"/>
            <a:chExt cx="2754000" cy="6857999"/>
          </a:xfrm>
        </p:grpSpPr>
        <p:sp>
          <p:nvSpPr>
            <p:cNvPr id="19" name="Прямоугольник 18"/>
            <p:cNvSpPr/>
            <p:nvPr/>
          </p:nvSpPr>
          <p:spPr>
            <a:xfrm>
              <a:off x="7146824" y="1"/>
              <a:ext cx="1999211" cy="6857999"/>
            </a:xfrm>
            <a:prstGeom prst="rect">
              <a:avLst/>
            </a:prstGeom>
            <a:solidFill>
              <a:srgbClr val="005BAA"/>
            </a:solidFill>
            <a:ln>
              <a:noFill/>
            </a:ln>
            <a:effectLst>
              <a:glow rad="25400">
                <a:schemeClr val="tx1">
                  <a:lumMod val="50000"/>
                  <a:lumOff val="50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20" name="Рисунок 19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243994" y="367314"/>
              <a:ext cx="1816760" cy="1498376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sp>
          <p:nvSpPr>
            <p:cNvPr id="21" name="Овал 20"/>
            <p:cNvSpPr/>
            <p:nvPr/>
          </p:nvSpPr>
          <p:spPr>
            <a:xfrm>
              <a:off x="6392035" y="4093320"/>
              <a:ext cx="2664000" cy="2664000"/>
            </a:xfrm>
            <a:prstGeom prst="ellipse">
              <a:avLst/>
            </a:prstGeom>
            <a:solidFill>
              <a:schemeClr val="bg1"/>
            </a:solidFill>
            <a:ln w="76200">
              <a:noFill/>
            </a:ln>
            <a:effectLst>
              <a:glow rad="25400">
                <a:schemeClr val="tx1">
                  <a:lumMod val="50000"/>
                  <a:lumOff val="50000"/>
                  <a:alpha val="39000"/>
                </a:schemeClr>
              </a:glow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2" name="Овал 21"/>
            <p:cNvSpPr/>
            <p:nvPr/>
          </p:nvSpPr>
          <p:spPr>
            <a:xfrm>
              <a:off x="6572035" y="4273320"/>
              <a:ext cx="2304000" cy="2304000"/>
            </a:xfrm>
            <a:prstGeom prst="ellipse">
              <a:avLst/>
            </a:prstGeom>
            <a:solidFill>
              <a:srgbClr val="005BAA"/>
            </a:solidFill>
            <a:ln w="762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27" name="Рисунок 26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875825" y="4939089"/>
              <a:ext cx="1696419" cy="827770"/>
            </a:xfrm>
            <a:prstGeom prst="rect">
              <a:avLst/>
            </a:prstGeom>
            <a:ln>
              <a:noFill/>
            </a:ln>
            <a:effectLst>
              <a:glow rad="25400">
                <a:schemeClr val="tx1">
                  <a:lumMod val="50000"/>
                  <a:lumOff val="50000"/>
                  <a:alpha val="40000"/>
                </a:schemeClr>
              </a:glow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</p:grpSp>
      <p:sp>
        <p:nvSpPr>
          <p:cNvPr id="32" name="Прямоугольник 31"/>
          <p:cNvSpPr/>
          <p:nvPr/>
        </p:nvSpPr>
        <p:spPr>
          <a:xfrm>
            <a:off x="385753" y="501508"/>
            <a:ext cx="635636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И</a:t>
            </a:r>
            <a:r>
              <a:rPr lang="ru-RU" dirty="0" smtClean="0"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з </a:t>
            </a:r>
            <a:r>
              <a:rPr lang="ru-RU" dirty="0"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предложенного набора знаков </a:t>
            </a:r>
            <a:r>
              <a:rPr lang="ru-RU" dirty="0" smtClean="0"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выберите </a:t>
            </a:r>
            <a:r>
              <a:rPr lang="ru-RU" dirty="0"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те, которые обозначают места остановки маршрутного </a:t>
            </a:r>
            <a:r>
              <a:rPr lang="ru-RU" dirty="0" smtClean="0"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транспорта.</a:t>
            </a:r>
            <a:endParaRPr lang="ru-RU" dirty="0">
              <a:solidFill>
                <a:srgbClr val="D7181E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2868109" y="1276714"/>
            <a:ext cx="1391657" cy="2549148"/>
            <a:chOff x="2868109" y="1276714"/>
            <a:chExt cx="1391657" cy="2549148"/>
          </a:xfrm>
        </p:grpSpPr>
        <p:pic>
          <p:nvPicPr>
            <p:cNvPr id="28" name="Рисунок 27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868110" y="1276714"/>
              <a:ext cx="1391656" cy="2087483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sp>
          <p:nvSpPr>
            <p:cNvPr id="33" name="Прямоугольник 32"/>
            <p:cNvSpPr/>
            <p:nvPr/>
          </p:nvSpPr>
          <p:spPr>
            <a:xfrm>
              <a:off x="2868109" y="3364197"/>
              <a:ext cx="1391657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2400" dirty="0" smtClean="0">
                  <a:latin typeface="Segoe UI Semibold" panose="020B0702040204020203" pitchFamily="34" charset="0"/>
                  <a:ea typeface="Times New Roman" panose="02020603050405020304" pitchFamily="18" charset="0"/>
                  <a:cs typeface="Segoe UI Semibold" panose="020B0702040204020203" pitchFamily="34" charset="0"/>
                </a:rPr>
                <a:t>2</a:t>
              </a:r>
              <a:endParaRPr lang="ru-RU" sz="2400" dirty="0">
                <a:solidFill>
                  <a:srgbClr val="D7181E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endParaRPr>
            </a:p>
          </p:txBody>
        </p:sp>
      </p:grpSp>
      <p:grpSp>
        <p:nvGrpSpPr>
          <p:cNvPr id="3" name="Группа 2"/>
          <p:cNvGrpSpPr/>
          <p:nvPr/>
        </p:nvGrpSpPr>
        <p:grpSpPr>
          <a:xfrm>
            <a:off x="4818369" y="1276714"/>
            <a:ext cx="1391658" cy="2562159"/>
            <a:chOff x="4818369" y="1276714"/>
            <a:chExt cx="1391658" cy="2562159"/>
          </a:xfrm>
        </p:grpSpPr>
        <p:pic>
          <p:nvPicPr>
            <p:cNvPr id="31" name="Рисунок 30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818371" y="1276714"/>
              <a:ext cx="1391656" cy="2087483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sp>
          <p:nvSpPr>
            <p:cNvPr id="34" name="Прямоугольник 33"/>
            <p:cNvSpPr/>
            <p:nvPr/>
          </p:nvSpPr>
          <p:spPr>
            <a:xfrm>
              <a:off x="4818369" y="3377208"/>
              <a:ext cx="1391657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2400" dirty="0" smtClean="0">
                  <a:latin typeface="Segoe UI Semibold" panose="020B0702040204020203" pitchFamily="34" charset="0"/>
                  <a:ea typeface="Times New Roman" panose="02020603050405020304" pitchFamily="18" charset="0"/>
                  <a:cs typeface="Segoe UI Semibold" panose="020B0702040204020203" pitchFamily="34" charset="0"/>
                </a:rPr>
                <a:t>3</a:t>
              </a:r>
              <a:endParaRPr lang="ru-RU" sz="2400" dirty="0">
                <a:solidFill>
                  <a:srgbClr val="D7181E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endParaRPr>
            </a:p>
          </p:txBody>
        </p:sp>
      </p:grpSp>
      <p:grpSp>
        <p:nvGrpSpPr>
          <p:cNvPr id="8" name="Группа 7"/>
          <p:cNvGrpSpPr/>
          <p:nvPr/>
        </p:nvGrpSpPr>
        <p:grpSpPr>
          <a:xfrm>
            <a:off x="934883" y="4137280"/>
            <a:ext cx="1409490" cy="2565290"/>
            <a:chOff x="934883" y="4137280"/>
            <a:chExt cx="1409490" cy="2565290"/>
          </a:xfrm>
        </p:grpSpPr>
        <p:pic>
          <p:nvPicPr>
            <p:cNvPr id="29" name="Рисунок 28"/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934883" y="4137280"/>
              <a:ext cx="1391655" cy="2087483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sp>
          <p:nvSpPr>
            <p:cNvPr id="35" name="Прямоугольник 34"/>
            <p:cNvSpPr/>
            <p:nvPr/>
          </p:nvSpPr>
          <p:spPr>
            <a:xfrm>
              <a:off x="934883" y="6240905"/>
              <a:ext cx="140949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2400" dirty="0" smtClean="0">
                  <a:latin typeface="Segoe UI Semibold" panose="020B0702040204020203" pitchFamily="34" charset="0"/>
                  <a:ea typeface="Times New Roman" panose="02020603050405020304" pitchFamily="18" charset="0"/>
                  <a:cs typeface="Segoe UI Semibold" panose="020B0702040204020203" pitchFamily="34" charset="0"/>
                </a:rPr>
                <a:t>4</a:t>
              </a:r>
              <a:endParaRPr lang="ru-RU" sz="2400" dirty="0">
                <a:solidFill>
                  <a:srgbClr val="D7181E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endParaRPr>
            </a:p>
          </p:txBody>
        </p:sp>
      </p:grpSp>
      <p:grpSp>
        <p:nvGrpSpPr>
          <p:cNvPr id="7" name="Группа 6"/>
          <p:cNvGrpSpPr/>
          <p:nvPr/>
        </p:nvGrpSpPr>
        <p:grpSpPr>
          <a:xfrm>
            <a:off x="2868109" y="4177505"/>
            <a:ext cx="1391657" cy="2548349"/>
            <a:chOff x="2868109" y="4163847"/>
            <a:chExt cx="1391657" cy="2548349"/>
          </a:xfrm>
        </p:grpSpPr>
        <p:pic>
          <p:nvPicPr>
            <p:cNvPr id="23" name="Рисунок 22"/>
            <p:cNvPicPr>
              <a:picLocks noChangeAspect="1"/>
            </p:cNvPicPr>
            <p:nvPr/>
          </p:nvPicPr>
          <p:blipFill>
            <a:blip r:embed="rId8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868110" y="4163847"/>
              <a:ext cx="1391656" cy="2087484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sp>
          <p:nvSpPr>
            <p:cNvPr id="36" name="Прямоугольник 35"/>
            <p:cNvSpPr/>
            <p:nvPr/>
          </p:nvSpPr>
          <p:spPr>
            <a:xfrm>
              <a:off x="2868109" y="6250531"/>
              <a:ext cx="1391657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2400" dirty="0" smtClean="0">
                  <a:latin typeface="Segoe UI Semibold" panose="020B0702040204020203" pitchFamily="34" charset="0"/>
                  <a:ea typeface="Times New Roman" panose="02020603050405020304" pitchFamily="18" charset="0"/>
                  <a:cs typeface="Segoe UI Semibold" panose="020B0702040204020203" pitchFamily="34" charset="0"/>
                </a:rPr>
                <a:t>5</a:t>
              </a:r>
              <a:endParaRPr lang="ru-RU" sz="2400" dirty="0">
                <a:solidFill>
                  <a:srgbClr val="D7181E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endParaRPr>
            </a:p>
          </p:txBody>
        </p:sp>
      </p:grpSp>
      <p:grpSp>
        <p:nvGrpSpPr>
          <p:cNvPr id="5" name="Группа 4"/>
          <p:cNvGrpSpPr/>
          <p:nvPr/>
        </p:nvGrpSpPr>
        <p:grpSpPr>
          <a:xfrm>
            <a:off x="4818369" y="4163847"/>
            <a:ext cx="1391657" cy="2561360"/>
            <a:chOff x="4818369" y="4163847"/>
            <a:chExt cx="1391657" cy="2561360"/>
          </a:xfrm>
        </p:grpSpPr>
        <p:pic>
          <p:nvPicPr>
            <p:cNvPr id="30" name="Рисунок 29"/>
            <p:cNvPicPr>
              <a:picLocks noChangeAspect="1"/>
            </p:cNvPicPr>
            <p:nvPr/>
          </p:nvPicPr>
          <p:blipFill>
            <a:blip r:embed="rId9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818370" y="4163847"/>
              <a:ext cx="1391656" cy="2087483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sp>
          <p:nvSpPr>
            <p:cNvPr id="37" name="Прямоугольник 36"/>
            <p:cNvSpPr/>
            <p:nvPr/>
          </p:nvSpPr>
          <p:spPr>
            <a:xfrm>
              <a:off x="4818369" y="6263542"/>
              <a:ext cx="1391657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ru-RU" sz="2400" dirty="0" smtClean="0">
                  <a:latin typeface="Segoe UI Semibold" panose="020B0702040204020203" pitchFamily="34" charset="0"/>
                  <a:ea typeface="Times New Roman" panose="02020603050405020304" pitchFamily="18" charset="0"/>
                  <a:cs typeface="Segoe UI Semibold" panose="020B0702040204020203" pitchFamily="34" charset="0"/>
                </a:rPr>
                <a:t>6</a:t>
              </a:r>
              <a:endParaRPr lang="ru-RU" sz="2400" dirty="0">
                <a:solidFill>
                  <a:srgbClr val="D7181E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endParaRPr>
            </a:p>
          </p:txBody>
        </p:sp>
      </p:grpSp>
      <p:sp>
        <p:nvSpPr>
          <p:cNvPr id="38" name="Прямоугольник 37"/>
          <p:cNvSpPr/>
          <p:nvPr/>
        </p:nvSpPr>
        <p:spPr>
          <a:xfrm>
            <a:off x="1674057" y="5101958"/>
            <a:ext cx="176920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Segoe UI Semibold" panose="020B0702040204020203" pitchFamily="34" charset="0"/>
                <a:ea typeface="Times New Roman" panose="02020603050405020304" pitchFamily="18" charset="0"/>
                <a:cs typeface="Segoe UI Semibold" panose="020B0702040204020203" pitchFamily="34" charset="0"/>
              </a:rPr>
              <a:t>«Место остановки автобуса  </a:t>
            </a:r>
            <a:r>
              <a:rPr lang="ru-RU" b="1" dirty="0" smtClean="0">
                <a:latin typeface="Segoe UI Semibold" panose="020B0702040204020203" pitchFamily="34" charset="0"/>
                <a:ea typeface="Times New Roman" panose="02020603050405020304" pitchFamily="18" charset="0"/>
                <a:cs typeface="Segoe UI Semibold" panose="020B0702040204020203" pitchFamily="34" charset="0"/>
              </a:rPr>
              <a:t/>
            </a:r>
            <a:br>
              <a:rPr lang="ru-RU" b="1" dirty="0" smtClean="0">
                <a:latin typeface="Segoe UI Semibold" panose="020B0702040204020203" pitchFamily="34" charset="0"/>
                <a:ea typeface="Times New Roman" panose="02020603050405020304" pitchFamily="18" charset="0"/>
                <a:cs typeface="Segoe UI Semibold" panose="020B0702040204020203" pitchFamily="34" charset="0"/>
              </a:rPr>
            </a:br>
            <a:r>
              <a:rPr lang="ru-RU" b="1" dirty="0" smtClean="0">
                <a:latin typeface="Segoe UI Semibold" panose="020B0702040204020203" pitchFamily="34" charset="0"/>
                <a:ea typeface="Times New Roman" panose="02020603050405020304" pitchFamily="18" charset="0"/>
                <a:cs typeface="Segoe UI Semibold" panose="020B0702040204020203" pitchFamily="34" charset="0"/>
              </a:rPr>
              <a:t>и </a:t>
            </a:r>
            <a:r>
              <a:rPr lang="ru-RU" b="1" dirty="0">
                <a:latin typeface="Segoe UI Semibold" panose="020B0702040204020203" pitchFamily="34" charset="0"/>
                <a:ea typeface="Times New Roman" panose="02020603050405020304" pitchFamily="18" charset="0"/>
                <a:cs typeface="Segoe UI Semibold" panose="020B0702040204020203" pitchFamily="34" charset="0"/>
              </a:rPr>
              <a:t>(или) </a:t>
            </a:r>
            <a:r>
              <a:rPr lang="ru-RU" b="1" dirty="0" smtClean="0">
                <a:latin typeface="Segoe UI Semibold" panose="020B0702040204020203" pitchFamily="34" charset="0"/>
                <a:ea typeface="Times New Roman" panose="02020603050405020304" pitchFamily="18" charset="0"/>
                <a:cs typeface="Segoe UI Semibold" panose="020B0702040204020203" pitchFamily="34" charset="0"/>
              </a:rPr>
              <a:t>троллейбуса»</a:t>
            </a:r>
            <a:endParaRPr lang="ru-RU" dirty="0">
              <a:solidFill>
                <a:srgbClr val="D7181E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3645220" y="5101958"/>
            <a:ext cx="177151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Segoe UI Semibold" panose="020B0702040204020203" pitchFamily="34" charset="0"/>
                <a:ea typeface="Times New Roman" panose="02020603050405020304" pitchFamily="18" charset="0"/>
                <a:cs typeface="Segoe UI Semibold" panose="020B0702040204020203" pitchFamily="34" charset="0"/>
              </a:rPr>
              <a:t>«</a:t>
            </a:r>
            <a:r>
              <a:rPr lang="ru-RU" b="1" dirty="0">
                <a:latin typeface="Segoe UI Semibold" panose="020B0702040204020203" pitchFamily="34" charset="0"/>
                <a:ea typeface="Times New Roman" panose="02020603050405020304" pitchFamily="18" charset="0"/>
                <a:cs typeface="Segoe UI Semibold" panose="020B0702040204020203" pitchFamily="34" charset="0"/>
              </a:rPr>
              <a:t>Место остановки трамвая»</a:t>
            </a:r>
            <a:endParaRPr lang="ru-RU" dirty="0">
              <a:solidFill>
                <a:srgbClr val="D7181E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6728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2.59259E-6 L 0.10399 -0.23519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91" y="-11759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7 3.7037E-6 L 0.1066 0.18518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330" y="9259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32" grpId="0"/>
      <p:bldP spid="38" grpId="0"/>
      <p:bldP spid="3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138969" y="125840"/>
            <a:ext cx="68320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5BAA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ПРАВИЛА ПОВЕДЕНИЯ ПАССАЖИРОВ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rgbClr val="005BAA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 </a:t>
            </a:r>
            <a:b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rgbClr val="005BAA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</a:b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5BAA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В МЕСТАХ ОСТАНОВКИ </a:t>
            </a:r>
            <a:r>
              <a:rPr lang="ru-RU" sz="2400" dirty="0" smtClean="0">
                <a:solidFill>
                  <a:srgbClr val="005BAA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МАРШРУТНОГО </a:t>
            </a: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5BAA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ТРАНСПОРТА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rgbClr val="005BAA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01583" y="1506169"/>
            <a:ext cx="6655241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Wingdings" panose="05000000000000000000" pitchFamily="2" charset="2"/>
              <a:buChar char="ü"/>
              <a:defRPr/>
            </a:pPr>
            <a:r>
              <a:rPr lang="ru-RU" sz="2000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ожидать </a:t>
            </a:r>
            <a:r>
              <a:rPr lang="ru-RU" sz="20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маршрутный </a:t>
            </a:r>
            <a:r>
              <a:rPr lang="ru-RU" sz="2000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транспорт (автобус, троллейбус, трамвай) </a:t>
            </a:r>
            <a:r>
              <a:rPr lang="ru-RU" sz="20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надо </a:t>
            </a:r>
            <a:r>
              <a:rPr lang="ru-RU" sz="2000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в </a:t>
            </a:r>
            <a:r>
              <a:rPr lang="ru-RU" sz="20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обозначенных </a:t>
            </a:r>
            <a:r>
              <a:rPr lang="ru-RU" sz="2000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дорожными знаками местах (остановочных павильонах</a:t>
            </a:r>
            <a:r>
              <a:rPr lang="ru-RU" sz="20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</a:t>
            </a:r>
            <a:r>
              <a:rPr lang="ru-RU" sz="2000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посадочных площадках)</a:t>
            </a:r>
            <a:endParaRPr lang="ru-RU" sz="20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  <a:defRPr/>
            </a:pPr>
            <a:r>
              <a:rPr lang="ru-RU" sz="20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если посадочная площадка имеет ограждение, нельзя перелезать через него, садиться на него</a:t>
            </a:r>
          </a:p>
          <a:p>
            <a:pPr marL="342900" lvl="0" indent="-342900">
              <a:buFont typeface="Wingdings" panose="05000000000000000000" pitchFamily="2" charset="2"/>
              <a:buChar char="ü"/>
              <a:defRPr/>
            </a:pPr>
            <a:r>
              <a:rPr lang="ru-RU" sz="2000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во </a:t>
            </a:r>
            <a:r>
              <a:rPr lang="ru-RU" sz="20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время ожидания </a:t>
            </a:r>
            <a:r>
              <a:rPr lang="ru-RU" sz="2000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надо стоять дальше от края тротуара, лицом к </a:t>
            </a:r>
            <a:r>
              <a:rPr lang="ru-RU" sz="20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проезжей части или трамвайным путям, </a:t>
            </a:r>
            <a:r>
              <a:rPr lang="ru-RU" sz="2000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запрещается выходить </a:t>
            </a:r>
            <a:r>
              <a:rPr lang="ru-RU" sz="20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на проезжую часть или на трамвайные </a:t>
            </a:r>
            <a:r>
              <a:rPr lang="ru-RU" sz="2000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пути, вести себя спокойно</a:t>
            </a:r>
            <a:endParaRPr lang="ru-RU" sz="20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342900" lvl="0" indent="-342900">
              <a:buFont typeface="Wingdings" panose="05000000000000000000" pitchFamily="2" charset="2"/>
              <a:buChar char="ü"/>
              <a:defRPr/>
            </a:pPr>
            <a:r>
              <a:rPr lang="ru-RU" sz="2000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при </a:t>
            </a:r>
            <a:r>
              <a:rPr lang="ru-RU" sz="20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посадке/высадке преимущество имеют пассажиры, выходящие из маршрутного </a:t>
            </a:r>
            <a:r>
              <a:rPr lang="ru-RU" sz="2000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ru-RU" sz="2000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ru-RU" sz="2000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транспорта</a:t>
            </a:r>
            <a:endParaRPr lang="ru-RU" sz="20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6392035" y="1"/>
            <a:ext cx="2754000" cy="6857999"/>
            <a:chOff x="6392035" y="1"/>
            <a:chExt cx="2754000" cy="6857999"/>
          </a:xfrm>
        </p:grpSpPr>
        <p:sp>
          <p:nvSpPr>
            <p:cNvPr id="18" name="Прямоугольник 17"/>
            <p:cNvSpPr/>
            <p:nvPr/>
          </p:nvSpPr>
          <p:spPr>
            <a:xfrm>
              <a:off x="7146824" y="1"/>
              <a:ext cx="1999211" cy="6857999"/>
            </a:xfrm>
            <a:prstGeom prst="rect">
              <a:avLst/>
            </a:prstGeom>
            <a:solidFill>
              <a:srgbClr val="005BAA"/>
            </a:solidFill>
            <a:ln>
              <a:noFill/>
            </a:ln>
            <a:effectLst>
              <a:glow rad="25400">
                <a:schemeClr val="tx1">
                  <a:lumMod val="50000"/>
                  <a:lumOff val="50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9" name="Рисунок 18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243994" y="367314"/>
              <a:ext cx="1816760" cy="1498376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sp>
          <p:nvSpPr>
            <p:cNvPr id="20" name="Овал 19"/>
            <p:cNvSpPr/>
            <p:nvPr/>
          </p:nvSpPr>
          <p:spPr>
            <a:xfrm>
              <a:off x="6392035" y="4093320"/>
              <a:ext cx="2664000" cy="2664000"/>
            </a:xfrm>
            <a:prstGeom prst="ellipse">
              <a:avLst/>
            </a:prstGeom>
            <a:solidFill>
              <a:schemeClr val="bg1"/>
            </a:solidFill>
            <a:ln w="76200">
              <a:noFill/>
            </a:ln>
            <a:effectLst>
              <a:glow rad="25400">
                <a:schemeClr val="tx1">
                  <a:lumMod val="50000"/>
                  <a:lumOff val="50000"/>
                  <a:alpha val="39000"/>
                </a:schemeClr>
              </a:glow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Овал 20"/>
            <p:cNvSpPr/>
            <p:nvPr/>
          </p:nvSpPr>
          <p:spPr>
            <a:xfrm>
              <a:off x="6572035" y="4273320"/>
              <a:ext cx="2304000" cy="2304000"/>
            </a:xfrm>
            <a:prstGeom prst="ellipse">
              <a:avLst/>
            </a:prstGeom>
            <a:solidFill>
              <a:srgbClr val="005BAA"/>
            </a:solidFill>
            <a:ln w="762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22" name="Рисунок 21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875825" y="4939089"/>
              <a:ext cx="1696419" cy="827770"/>
            </a:xfrm>
            <a:prstGeom prst="rect">
              <a:avLst/>
            </a:prstGeom>
            <a:ln>
              <a:noFill/>
            </a:ln>
            <a:effectLst>
              <a:glow rad="25400">
                <a:schemeClr val="tx1">
                  <a:lumMod val="50000"/>
                  <a:lumOff val="50000"/>
                  <a:alpha val="40000"/>
                </a:schemeClr>
              </a:glow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</p:grpSp>
    </p:spTree>
    <p:extLst>
      <p:ext uri="{BB962C8B-B14F-4D97-AF65-F5344CB8AC3E}">
        <p14:creationId xmlns:p14="http://schemas.microsoft.com/office/powerpoint/2010/main" val="1090718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1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1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1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1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314815" y="86957"/>
            <a:ext cx="68320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2400" dirty="0" smtClean="0">
                <a:solidFill>
                  <a:srgbClr val="005BAA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ПРАВИЛА ПОСАДКИ/ВЫСАДКИ </a:t>
            </a:r>
            <a:br>
              <a:rPr lang="ru-RU" sz="2400" dirty="0" smtClean="0">
                <a:solidFill>
                  <a:srgbClr val="005BAA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ru-RU" sz="2400" dirty="0" smtClean="0">
                <a:solidFill>
                  <a:srgbClr val="005BAA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И ПОВЕДЕНИЯ В САЛОНЕ МАРШРУТНОГО ТРАНСПОРТА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rgbClr val="005BAA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14813" y="1233496"/>
            <a:ext cx="6561011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  <a:defRPr/>
            </a:pPr>
            <a:r>
              <a:rPr lang="ru-RU" sz="2000" dirty="0">
                <a:latin typeface="Segoe UI" panose="020B0502040204020203" pitchFamily="34" charset="0"/>
                <a:cs typeface="Segoe UI" panose="020B0502040204020203" pitchFamily="34" charset="0"/>
              </a:rPr>
              <a:t>при входе в транспортное средство, не задерживайтесь около дверей и на площадке, пройдите в </a:t>
            </a:r>
            <a:r>
              <a:rPr lang="ru-RU" sz="2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салон</a:t>
            </a:r>
          </a:p>
          <a:p>
            <a:pPr marL="342900" indent="-342900">
              <a:buFont typeface="Wingdings" panose="05000000000000000000" pitchFamily="2" charset="2"/>
              <a:buChar char="ü"/>
              <a:defRPr/>
            </a:pPr>
            <a:r>
              <a:rPr lang="ru-RU" sz="2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входи </a:t>
            </a:r>
            <a:r>
              <a:rPr lang="ru-RU" sz="2000" dirty="0">
                <a:latin typeface="Segoe UI" panose="020B0502040204020203" pitchFamily="34" charset="0"/>
                <a:cs typeface="Segoe UI" panose="020B0502040204020203" pitchFamily="34" charset="0"/>
              </a:rPr>
              <a:t>в транспорт с мороженым и </a:t>
            </a:r>
            <a:r>
              <a:rPr lang="ru-RU" sz="2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открытыми напитками входить запрещено</a:t>
            </a:r>
            <a:endParaRPr lang="ru-RU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  <a:defRPr/>
            </a:pPr>
            <a:r>
              <a:rPr lang="ru-RU" sz="2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в </a:t>
            </a:r>
            <a:r>
              <a:rPr lang="ru-RU" sz="2000" dirty="0">
                <a:latin typeface="Segoe UI" panose="020B0502040204020203" pitchFamily="34" charset="0"/>
                <a:cs typeface="Segoe UI" panose="020B0502040204020203" pitchFamily="34" charset="0"/>
              </a:rPr>
              <a:t>салоне во время движения надо держаться </a:t>
            </a:r>
            <a:br>
              <a:rPr lang="ru-RU" sz="2000" dirty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ru-RU" sz="2000" dirty="0">
                <a:latin typeface="Segoe UI" panose="020B0502040204020203" pitchFamily="34" charset="0"/>
                <a:cs typeface="Segoe UI" panose="020B0502040204020203" pitchFamily="34" charset="0"/>
              </a:rPr>
              <a:t>за поручни (если пассажир едет стоя</a:t>
            </a:r>
            <a:r>
              <a:rPr lang="ru-RU" sz="2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)</a:t>
            </a:r>
          </a:p>
          <a:p>
            <a:pPr marL="342900" indent="-342900">
              <a:buFont typeface="Wingdings" panose="05000000000000000000" pitchFamily="2" charset="2"/>
              <a:buChar char="ü"/>
              <a:defRPr/>
            </a:pPr>
            <a:r>
              <a:rPr lang="ru-RU" sz="2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к </a:t>
            </a:r>
            <a:r>
              <a:rPr lang="ru-RU" sz="2000" dirty="0">
                <a:latin typeface="Segoe UI" panose="020B0502040204020203" pitchFamily="34" charset="0"/>
                <a:cs typeface="Segoe UI" panose="020B0502040204020203" pitchFamily="34" charset="0"/>
              </a:rPr>
              <a:t>выходу надо готовиться заранее</a:t>
            </a:r>
          </a:p>
          <a:p>
            <a:pPr marL="342900" indent="-342900">
              <a:buFont typeface="Wingdings" panose="05000000000000000000" pitchFamily="2" charset="2"/>
              <a:buChar char="ü"/>
              <a:defRPr/>
            </a:pPr>
            <a:r>
              <a:rPr lang="ru-RU" sz="2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нельзя </a:t>
            </a:r>
            <a:r>
              <a:rPr lang="ru-RU" sz="2000" dirty="0">
                <a:latin typeface="Segoe UI" panose="020B0502040204020203" pitchFamily="34" charset="0"/>
                <a:cs typeface="Segoe UI" panose="020B0502040204020203" pitchFamily="34" charset="0"/>
              </a:rPr>
              <a:t>прислоняться к дверям и </a:t>
            </a:r>
            <a:r>
              <a:rPr lang="ru-RU" sz="2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пытаться </a:t>
            </a:r>
            <a:r>
              <a:rPr lang="ru-RU" sz="2000" dirty="0">
                <a:latin typeface="Segoe UI" panose="020B0502040204020203" pitchFamily="34" charset="0"/>
                <a:cs typeface="Segoe UI" panose="020B0502040204020203" pitchFamily="34" charset="0"/>
              </a:rPr>
              <a:t>открывать их самостоятельно</a:t>
            </a:r>
          </a:p>
          <a:p>
            <a:pPr marL="342900" lvl="0" indent="-342900">
              <a:buFont typeface="Wingdings" panose="05000000000000000000" pitchFamily="2" charset="2"/>
              <a:buChar char="ü"/>
              <a:defRPr/>
            </a:pPr>
            <a:r>
              <a:rPr lang="ru-RU" sz="2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вход </a:t>
            </a:r>
            <a:r>
              <a:rPr lang="ru-RU" sz="2000" dirty="0">
                <a:latin typeface="Segoe UI" panose="020B0502040204020203" pitchFamily="34" charset="0"/>
                <a:cs typeface="Segoe UI" panose="020B0502040204020203" pitchFamily="34" charset="0"/>
              </a:rPr>
              <a:t>или выход осуществляется только при </a:t>
            </a:r>
            <a:r>
              <a:rPr lang="ru-RU" sz="2000" dirty="0" smtClean="0"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ru-RU" sz="2000" dirty="0" smtClean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ru-RU" sz="2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полной </a:t>
            </a:r>
            <a:r>
              <a:rPr lang="ru-RU" sz="2000" dirty="0">
                <a:latin typeface="Segoe UI" panose="020B0502040204020203" pitchFamily="34" charset="0"/>
                <a:cs typeface="Segoe UI" panose="020B0502040204020203" pitchFamily="34" charset="0"/>
              </a:rPr>
              <a:t>остановке транспортного </a:t>
            </a:r>
            <a:r>
              <a:rPr lang="ru-RU" sz="2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средства</a:t>
            </a:r>
            <a:endParaRPr lang="ru-RU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marL="342900" lvl="0" indent="-342900">
              <a:buFont typeface="Wingdings" panose="05000000000000000000" pitchFamily="2" charset="2"/>
              <a:buChar char="ü"/>
              <a:defRPr/>
            </a:pPr>
            <a:r>
              <a:rPr lang="ru-RU" sz="2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входить </a:t>
            </a:r>
            <a:r>
              <a:rPr lang="ru-RU" sz="2000" dirty="0">
                <a:latin typeface="Segoe UI" panose="020B0502040204020203" pitchFamily="34" charset="0"/>
                <a:cs typeface="Segoe UI" panose="020B0502040204020203" pitchFamily="34" charset="0"/>
              </a:rPr>
              <a:t>или выходить надо </a:t>
            </a:r>
            <a:r>
              <a:rPr lang="ru-RU" sz="2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спокойно </a:t>
            </a:r>
            <a:br>
              <a:rPr lang="ru-RU" sz="2000" dirty="0" smtClean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ru-RU" sz="2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по очереди</a:t>
            </a:r>
            <a:endParaRPr lang="ru-RU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6392035" y="1"/>
            <a:ext cx="2754000" cy="6857999"/>
            <a:chOff x="6392035" y="1"/>
            <a:chExt cx="2754000" cy="6857999"/>
          </a:xfrm>
        </p:grpSpPr>
        <p:sp>
          <p:nvSpPr>
            <p:cNvPr id="18" name="Прямоугольник 17"/>
            <p:cNvSpPr/>
            <p:nvPr/>
          </p:nvSpPr>
          <p:spPr>
            <a:xfrm>
              <a:off x="7146824" y="1"/>
              <a:ext cx="1999211" cy="6857999"/>
            </a:xfrm>
            <a:prstGeom prst="rect">
              <a:avLst/>
            </a:prstGeom>
            <a:solidFill>
              <a:srgbClr val="005BAA"/>
            </a:solidFill>
            <a:ln>
              <a:noFill/>
            </a:ln>
            <a:effectLst>
              <a:glow rad="25400">
                <a:schemeClr val="tx1">
                  <a:lumMod val="50000"/>
                  <a:lumOff val="50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9" name="Рисунок 18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243994" y="367314"/>
              <a:ext cx="1816760" cy="1498376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sp>
          <p:nvSpPr>
            <p:cNvPr id="20" name="Овал 19"/>
            <p:cNvSpPr/>
            <p:nvPr/>
          </p:nvSpPr>
          <p:spPr>
            <a:xfrm>
              <a:off x="6392035" y="4093320"/>
              <a:ext cx="2664000" cy="2664000"/>
            </a:xfrm>
            <a:prstGeom prst="ellipse">
              <a:avLst/>
            </a:prstGeom>
            <a:solidFill>
              <a:schemeClr val="bg1"/>
            </a:solidFill>
            <a:ln w="76200">
              <a:noFill/>
            </a:ln>
            <a:effectLst>
              <a:glow rad="25400">
                <a:schemeClr val="tx1">
                  <a:lumMod val="50000"/>
                  <a:lumOff val="50000"/>
                  <a:alpha val="39000"/>
                </a:schemeClr>
              </a:glow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Овал 20"/>
            <p:cNvSpPr/>
            <p:nvPr/>
          </p:nvSpPr>
          <p:spPr>
            <a:xfrm>
              <a:off x="6572035" y="4273320"/>
              <a:ext cx="2304000" cy="2304000"/>
            </a:xfrm>
            <a:prstGeom prst="ellipse">
              <a:avLst/>
            </a:prstGeom>
            <a:solidFill>
              <a:srgbClr val="005BAA"/>
            </a:solidFill>
            <a:ln w="762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22" name="Рисунок 21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875825" y="4939089"/>
              <a:ext cx="1696419" cy="827770"/>
            </a:xfrm>
            <a:prstGeom prst="rect">
              <a:avLst/>
            </a:prstGeom>
            <a:ln>
              <a:noFill/>
            </a:ln>
            <a:effectLst>
              <a:glow rad="25400">
                <a:schemeClr val="tx1">
                  <a:lumMod val="50000"/>
                  <a:lumOff val="50000"/>
                  <a:alpha val="40000"/>
                </a:schemeClr>
              </a:glow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</p:grpSp>
    </p:spTree>
    <p:extLst>
      <p:ext uri="{BB962C8B-B14F-4D97-AF65-F5344CB8AC3E}">
        <p14:creationId xmlns:p14="http://schemas.microsoft.com/office/powerpoint/2010/main" val="3558387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1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1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1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1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1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71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81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22500" y="2039875"/>
            <a:ext cx="6317824" cy="441477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0" name="Прямоугольник 9"/>
          <p:cNvSpPr/>
          <p:nvPr/>
        </p:nvSpPr>
        <p:spPr>
          <a:xfrm>
            <a:off x="479168" y="844212"/>
            <a:ext cx="692387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2000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Рассмотрим </a:t>
            </a:r>
            <a:r>
              <a:rPr lang="ru-RU" sz="20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действия пассажиров, которым надо </a:t>
            </a:r>
            <a:r>
              <a:rPr lang="ru-RU" sz="2000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/>
            </a:r>
            <a:br>
              <a:rPr lang="ru-RU" sz="2000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ru-RU" sz="2000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после </a:t>
            </a:r>
            <a:r>
              <a:rPr lang="ru-RU" sz="20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выхода из </a:t>
            </a:r>
            <a:r>
              <a:rPr lang="ru-RU" sz="2000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автобуса или троллейбуса </a:t>
            </a:r>
            <a:r>
              <a:rPr lang="ru-RU" sz="20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перейти </a:t>
            </a:r>
            <a:r>
              <a:rPr lang="ru-RU" sz="2000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проезжую часть.</a:t>
            </a:r>
            <a:endParaRPr lang="ru-RU" sz="2000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47473" y="74771"/>
            <a:ext cx="643786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 smtClean="0">
                <a:solidFill>
                  <a:srgbClr val="005BAA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ПЕРЕХОД ПРОЕЗЖЕЙ ЧАСТИ ПОСЛЕ ВЫХОДА ИЗ МАРШРУТНОГО ТРАНСПОРТА</a:t>
            </a:r>
            <a:endParaRPr lang="ru-RU" sz="2200" dirty="0">
              <a:solidFill>
                <a:srgbClr val="005BAA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grpSp>
        <p:nvGrpSpPr>
          <p:cNvPr id="19" name="Группа 18"/>
          <p:cNvGrpSpPr/>
          <p:nvPr/>
        </p:nvGrpSpPr>
        <p:grpSpPr>
          <a:xfrm>
            <a:off x="6392035" y="1"/>
            <a:ext cx="2754000" cy="6857999"/>
            <a:chOff x="6392035" y="1"/>
            <a:chExt cx="2754000" cy="6857999"/>
          </a:xfrm>
        </p:grpSpPr>
        <p:sp>
          <p:nvSpPr>
            <p:cNvPr id="20" name="Прямоугольник 19"/>
            <p:cNvSpPr/>
            <p:nvPr/>
          </p:nvSpPr>
          <p:spPr>
            <a:xfrm>
              <a:off x="7146824" y="1"/>
              <a:ext cx="1999211" cy="6857999"/>
            </a:xfrm>
            <a:prstGeom prst="rect">
              <a:avLst/>
            </a:prstGeom>
            <a:solidFill>
              <a:srgbClr val="005BAA"/>
            </a:solidFill>
            <a:ln>
              <a:noFill/>
            </a:ln>
            <a:effectLst>
              <a:glow rad="25400">
                <a:schemeClr val="tx1">
                  <a:lumMod val="50000"/>
                  <a:lumOff val="50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21" name="Рисунок 20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243994" y="367314"/>
              <a:ext cx="1816760" cy="1498376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sp>
          <p:nvSpPr>
            <p:cNvPr id="22" name="Овал 21"/>
            <p:cNvSpPr/>
            <p:nvPr/>
          </p:nvSpPr>
          <p:spPr>
            <a:xfrm>
              <a:off x="6392035" y="4093320"/>
              <a:ext cx="2664000" cy="2664000"/>
            </a:xfrm>
            <a:prstGeom prst="ellipse">
              <a:avLst/>
            </a:prstGeom>
            <a:solidFill>
              <a:schemeClr val="bg1"/>
            </a:solidFill>
            <a:ln w="76200">
              <a:noFill/>
            </a:ln>
            <a:effectLst>
              <a:glow rad="25400">
                <a:schemeClr val="tx1">
                  <a:lumMod val="50000"/>
                  <a:lumOff val="50000"/>
                  <a:alpha val="39000"/>
                </a:schemeClr>
              </a:glow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Овал 22"/>
            <p:cNvSpPr/>
            <p:nvPr/>
          </p:nvSpPr>
          <p:spPr>
            <a:xfrm>
              <a:off x="6572035" y="4273320"/>
              <a:ext cx="2304000" cy="2304000"/>
            </a:xfrm>
            <a:prstGeom prst="ellipse">
              <a:avLst/>
            </a:prstGeom>
            <a:solidFill>
              <a:srgbClr val="005BAA"/>
            </a:solidFill>
            <a:ln w="762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24" name="Рисунок 23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875825" y="4939089"/>
              <a:ext cx="1696419" cy="827770"/>
            </a:xfrm>
            <a:prstGeom prst="rect">
              <a:avLst/>
            </a:prstGeom>
            <a:ln>
              <a:noFill/>
            </a:ln>
            <a:effectLst>
              <a:glow rad="25400">
                <a:schemeClr val="tx1">
                  <a:lumMod val="50000"/>
                  <a:lumOff val="50000"/>
                  <a:alpha val="40000"/>
                </a:schemeClr>
              </a:glow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</p:grpSp>
    </p:spTree>
    <p:extLst>
      <p:ext uri="{BB962C8B-B14F-4D97-AF65-F5344CB8AC3E}">
        <p14:creationId xmlns:p14="http://schemas.microsoft.com/office/powerpoint/2010/main" val="497458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7573" y="2322559"/>
            <a:ext cx="6150857" cy="431618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0" name="Прямоугольник 9"/>
          <p:cNvSpPr/>
          <p:nvPr/>
        </p:nvSpPr>
        <p:spPr>
          <a:xfrm>
            <a:off x="222953" y="929581"/>
            <a:ext cx="6467253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2000" dirty="0">
                <a:latin typeface="Segoe UI" panose="020B0502040204020203" pitchFamily="34" charset="0"/>
                <a:cs typeface="Segoe UI" panose="020B0502040204020203" pitchFamily="34" charset="0"/>
              </a:rPr>
              <a:t>После выхода из </a:t>
            </a:r>
            <a:r>
              <a:rPr lang="ru-RU" sz="2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автобуса или троллейбуса надо дождаться когда транспорт отъедет, подойти </a:t>
            </a:r>
            <a:r>
              <a:rPr lang="ru-RU" sz="2000" dirty="0">
                <a:latin typeface="Segoe UI" panose="020B0502040204020203" pitchFamily="34" charset="0"/>
                <a:cs typeface="Segoe UI" panose="020B0502040204020203" pitchFamily="34" charset="0"/>
              </a:rPr>
              <a:t>к ближайшему пешеходному </a:t>
            </a:r>
            <a:r>
              <a:rPr lang="ru-RU" sz="2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переходу, убедиться в своей безопасности и перейти </a:t>
            </a:r>
            <a:r>
              <a:rPr lang="ru-RU" sz="2000" dirty="0">
                <a:latin typeface="Segoe UI" panose="020B0502040204020203" pitchFamily="34" charset="0"/>
                <a:cs typeface="Segoe UI" panose="020B0502040204020203" pitchFamily="34" charset="0"/>
              </a:rPr>
              <a:t>проезжую часть</a:t>
            </a:r>
            <a:r>
              <a:rPr lang="ru-RU" sz="2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.</a:t>
            </a:r>
            <a:endParaRPr lang="ru-RU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22953" y="160140"/>
            <a:ext cx="643786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 smtClean="0">
                <a:solidFill>
                  <a:srgbClr val="005BAA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ПЕРЕХОД ПРОЕЗЖЕЙ ЧАСТИ ПОСЛЕ ВЫХОДА ИЗ МАРШРУТНОГО ТРАНСПОРТА</a:t>
            </a:r>
            <a:endParaRPr lang="ru-RU" sz="2200" dirty="0">
              <a:solidFill>
                <a:srgbClr val="005BAA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grpSp>
        <p:nvGrpSpPr>
          <p:cNvPr id="19" name="Группа 18"/>
          <p:cNvGrpSpPr/>
          <p:nvPr/>
        </p:nvGrpSpPr>
        <p:grpSpPr>
          <a:xfrm>
            <a:off x="6392035" y="1"/>
            <a:ext cx="2754000" cy="6857999"/>
            <a:chOff x="6392035" y="1"/>
            <a:chExt cx="2754000" cy="6857999"/>
          </a:xfrm>
        </p:grpSpPr>
        <p:sp>
          <p:nvSpPr>
            <p:cNvPr id="20" name="Прямоугольник 19"/>
            <p:cNvSpPr/>
            <p:nvPr/>
          </p:nvSpPr>
          <p:spPr>
            <a:xfrm>
              <a:off x="7146824" y="1"/>
              <a:ext cx="1999211" cy="6857999"/>
            </a:xfrm>
            <a:prstGeom prst="rect">
              <a:avLst/>
            </a:prstGeom>
            <a:solidFill>
              <a:srgbClr val="005BAA"/>
            </a:solidFill>
            <a:ln>
              <a:noFill/>
            </a:ln>
            <a:effectLst>
              <a:glow rad="25400">
                <a:schemeClr val="tx1">
                  <a:lumMod val="50000"/>
                  <a:lumOff val="50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21" name="Рисунок 20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243994" y="367314"/>
              <a:ext cx="1816760" cy="1498376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sp>
          <p:nvSpPr>
            <p:cNvPr id="22" name="Овал 21"/>
            <p:cNvSpPr/>
            <p:nvPr/>
          </p:nvSpPr>
          <p:spPr>
            <a:xfrm>
              <a:off x="6392035" y="4093320"/>
              <a:ext cx="2664000" cy="2664000"/>
            </a:xfrm>
            <a:prstGeom prst="ellipse">
              <a:avLst/>
            </a:prstGeom>
            <a:solidFill>
              <a:schemeClr val="bg1"/>
            </a:solidFill>
            <a:ln w="76200">
              <a:noFill/>
            </a:ln>
            <a:effectLst>
              <a:glow rad="25400">
                <a:schemeClr val="tx1">
                  <a:lumMod val="50000"/>
                  <a:lumOff val="50000"/>
                  <a:alpha val="39000"/>
                </a:schemeClr>
              </a:glow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Овал 22"/>
            <p:cNvSpPr/>
            <p:nvPr/>
          </p:nvSpPr>
          <p:spPr>
            <a:xfrm>
              <a:off x="6572035" y="4273320"/>
              <a:ext cx="2304000" cy="2304000"/>
            </a:xfrm>
            <a:prstGeom prst="ellipse">
              <a:avLst/>
            </a:prstGeom>
            <a:solidFill>
              <a:srgbClr val="005BAA"/>
            </a:solidFill>
            <a:ln w="762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24" name="Рисунок 23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875825" y="4939089"/>
              <a:ext cx="1696419" cy="827770"/>
            </a:xfrm>
            <a:prstGeom prst="rect">
              <a:avLst/>
            </a:prstGeom>
            <a:ln>
              <a:noFill/>
            </a:ln>
            <a:effectLst>
              <a:glow rad="25400">
                <a:schemeClr val="tx1">
                  <a:lumMod val="50000"/>
                  <a:lumOff val="50000"/>
                  <a:alpha val="40000"/>
                </a:schemeClr>
              </a:glow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</p:grpSp>
    </p:spTree>
    <p:extLst>
      <p:ext uri="{BB962C8B-B14F-4D97-AF65-F5344CB8AC3E}">
        <p14:creationId xmlns:p14="http://schemas.microsoft.com/office/powerpoint/2010/main" val="3860651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222953" y="878762"/>
            <a:ext cx="646725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20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Если в зоне видимости пешеходного перехода нет, выйдя из </a:t>
            </a:r>
            <a:r>
              <a:rPr lang="ru-RU" sz="2000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автобуса, </a:t>
            </a:r>
            <a:r>
              <a:rPr lang="ru-RU" sz="20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надо дождаться, когда он отъедет от </a:t>
            </a:r>
            <a:r>
              <a:rPr lang="ru-RU" sz="2000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места остановки</a:t>
            </a:r>
            <a:r>
              <a:rPr lang="ru-RU" sz="20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, освободив тем самым обзор проезжей части, а дальше, убедившись в безопасности перехода, пересечь проезжую часть под прямым углом.</a:t>
            </a:r>
          </a:p>
        </p:txBody>
      </p:sp>
      <p:grpSp>
        <p:nvGrpSpPr>
          <p:cNvPr id="19" name="Группа 18"/>
          <p:cNvGrpSpPr/>
          <p:nvPr/>
        </p:nvGrpSpPr>
        <p:grpSpPr>
          <a:xfrm>
            <a:off x="6392035" y="1"/>
            <a:ext cx="2754000" cy="6857999"/>
            <a:chOff x="6392035" y="1"/>
            <a:chExt cx="2754000" cy="6857999"/>
          </a:xfrm>
        </p:grpSpPr>
        <p:sp>
          <p:nvSpPr>
            <p:cNvPr id="20" name="Прямоугольник 19"/>
            <p:cNvSpPr/>
            <p:nvPr/>
          </p:nvSpPr>
          <p:spPr>
            <a:xfrm>
              <a:off x="7146824" y="1"/>
              <a:ext cx="1999211" cy="6857999"/>
            </a:xfrm>
            <a:prstGeom prst="rect">
              <a:avLst/>
            </a:prstGeom>
            <a:solidFill>
              <a:srgbClr val="005BAA"/>
            </a:solidFill>
            <a:ln>
              <a:noFill/>
            </a:ln>
            <a:effectLst>
              <a:glow rad="25400">
                <a:schemeClr val="tx1">
                  <a:lumMod val="50000"/>
                  <a:lumOff val="50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21" name="Рисунок 20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243994" y="367314"/>
              <a:ext cx="1816760" cy="1498376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sp>
          <p:nvSpPr>
            <p:cNvPr id="22" name="Овал 21"/>
            <p:cNvSpPr/>
            <p:nvPr/>
          </p:nvSpPr>
          <p:spPr>
            <a:xfrm>
              <a:off x="6392035" y="4093320"/>
              <a:ext cx="2664000" cy="2664000"/>
            </a:xfrm>
            <a:prstGeom prst="ellipse">
              <a:avLst/>
            </a:prstGeom>
            <a:solidFill>
              <a:schemeClr val="bg1"/>
            </a:solidFill>
            <a:ln w="76200">
              <a:noFill/>
            </a:ln>
            <a:effectLst>
              <a:glow rad="25400">
                <a:schemeClr val="tx1">
                  <a:lumMod val="50000"/>
                  <a:lumOff val="50000"/>
                  <a:alpha val="39000"/>
                </a:schemeClr>
              </a:glow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Овал 22"/>
            <p:cNvSpPr/>
            <p:nvPr/>
          </p:nvSpPr>
          <p:spPr>
            <a:xfrm>
              <a:off x="6572035" y="4273320"/>
              <a:ext cx="2304000" cy="2304000"/>
            </a:xfrm>
            <a:prstGeom prst="ellipse">
              <a:avLst/>
            </a:prstGeom>
            <a:solidFill>
              <a:srgbClr val="005BAA"/>
            </a:solidFill>
            <a:ln w="762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24" name="Рисунок 23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875825" y="4939089"/>
              <a:ext cx="1696419" cy="827770"/>
            </a:xfrm>
            <a:prstGeom prst="rect">
              <a:avLst/>
            </a:prstGeom>
            <a:ln>
              <a:noFill/>
            </a:ln>
            <a:effectLst>
              <a:glow rad="25400">
                <a:schemeClr val="tx1">
                  <a:lumMod val="50000"/>
                  <a:lumOff val="50000"/>
                  <a:alpha val="40000"/>
                </a:schemeClr>
              </a:glow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</p:grpSp>
      <p:sp>
        <p:nvSpPr>
          <p:cNvPr id="12" name="Прямоугольник 11"/>
          <p:cNvSpPr/>
          <p:nvPr/>
        </p:nvSpPr>
        <p:spPr>
          <a:xfrm>
            <a:off x="222953" y="160140"/>
            <a:ext cx="643786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 smtClean="0">
                <a:solidFill>
                  <a:srgbClr val="005BAA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ПЕРЕХОД ПРОЕЗЖЕЙ ЧАСТИ ПОСЛЕ ВЫХОДА ИЗ МАРШРУТНОГО ТРАНСПОРТА</a:t>
            </a:r>
            <a:endParaRPr lang="ru-RU" sz="2200" dirty="0">
              <a:solidFill>
                <a:srgbClr val="005BAA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9809" y="2930471"/>
            <a:ext cx="5554832" cy="382684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25858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222953" y="929581"/>
            <a:ext cx="6467253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1600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Если пассажир выходит из трамвая, и рядом нет посадочной площадки, </a:t>
            </a:r>
            <a:r>
              <a:rPr lang="ru-RU" sz="1600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то необходимо убедиться, что транспорт остановился и пропускает тебя. После этого выйти из салона трамвая и перейти </a:t>
            </a:r>
            <a:r>
              <a:rPr lang="ru-RU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на </a:t>
            </a:r>
            <a:r>
              <a:rPr lang="ru-RU" sz="1600" dirty="0">
                <a:latin typeface="Segoe UI" panose="020B0502040204020203" pitchFamily="34" charset="0"/>
                <a:cs typeface="Segoe UI" panose="020B0502040204020203" pitchFamily="34" charset="0"/>
              </a:rPr>
              <a:t>ближайший </a:t>
            </a:r>
            <a:r>
              <a:rPr lang="ru-RU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тротуар соблюдая меры безопасности.</a:t>
            </a:r>
            <a:endParaRPr lang="ru-RU" sz="1600" dirty="0"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pPr lvl="0">
              <a:defRPr/>
            </a:pPr>
            <a:r>
              <a:rPr lang="ru-RU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Если надо перейти на другую сторону дороги, </a:t>
            </a:r>
            <a:r>
              <a:rPr lang="ru-RU" sz="1600" dirty="0">
                <a:latin typeface="Segoe UI" panose="020B0502040204020203" pitchFamily="34" charset="0"/>
                <a:cs typeface="Segoe UI" panose="020B0502040204020203" pitchFamily="34" charset="0"/>
              </a:rPr>
              <a:t>то </a:t>
            </a:r>
            <a:r>
              <a:rPr lang="ru-RU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нужно </a:t>
            </a:r>
            <a:br>
              <a:rPr lang="ru-RU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ru-RU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на </a:t>
            </a:r>
            <a:r>
              <a:rPr lang="ru-RU" sz="1600" dirty="0">
                <a:latin typeface="Segoe UI" panose="020B0502040204020203" pitchFamily="34" charset="0"/>
                <a:cs typeface="Segoe UI" panose="020B0502040204020203" pitchFamily="34" charset="0"/>
              </a:rPr>
              <a:t>тротуаре </a:t>
            </a:r>
            <a:r>
              <a:rPr lang="ru-RU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дождаться </a:t>
            </a:r>
            <a:r>
              <a:rPr lang="ru-RU" sz="1600" dirty="0">
                <a:latin typeface="Segoe UI" panose="020B0502040204020203" pitchFamily="34" charset="0"/>
                <a:cs typeface="Segoe UI" panose="020B0502040204020203" pitchFamily="34" charset="0"/>
              </a:rPr>
              <a:t>отъезда </a:t>
            </a:r>
            <a:r>
              <a:rPr lang="ru-RU" sz="1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трамвая, найти пешеходный переход и убедившись в своей безопасности, перейти по нему проезжую часть.</a:t>
            </a:r>
            <a:endParaRPr lang="ru-RU" sz="16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22953" y="160140"/>
            <a:ext cx="643786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 smtClean="0">
                <a:solidFill>
                  <a:srgbClr val="005BAA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ПЕРЕХОД ПРОЕЗЖЕЙ ЧАСТИ ПОСЛЕ </a:t>
            </a:r>
            <a:br>
              <a:rPr lang="ru-RU" sz="2200" dirty="0" smtClean="0">
                <a:solidFill>
                  <a:srgbClr val="005BAA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ru-RU" sz="2200" dirty="0" smtClean="0">
                <a:solidFill>
                  <a:srgbClr val="005BAA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ВЫХОДА ИЗ ТРАМВАЯ</a:t>
            </a:r>
            <a:endParaRPr lang="ru-RU" sz="2200" dirty="0">
              <a:solidFill>
                <a:srgbClr val="005BAA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grpSp>
        <p:nvGrpSpPr>
          <p:cNvPr id="19" name="Группа 18"/>
          <p:cNvGrpSpPr/>
          <p:nvPr/>
        </p:nvGrpSpPr>
        <p:grpSpPr>
          <a:xfrm>
            <a:off x="6392035" y="1"/>
            <a:ext cx="2754000" cy="6857999"/>
            <a:chOff x="6392035" y="1"/>
            <a:chExt cx="2754000" cy="6857999"/>
          </a:xfrm>
        </p:grpSpPr>
        <p:sp>
          <p:nvSpPr>
            <p:cNvPr id="20" name="Прямоугольник 19"/>
            <p:cNvSpPr/>
            <p:nvPr/>
          </p:nvSpPr>
          <p:spPr>
            <a:xfrm>
              <a:off x="7146824" y="1"/>
              <a:ext cx="1999211" cy="6857999"/>
            </a:xfrm>
            <a:prstGeom prst="rect">
              <a:avLst/>
            </a:prstGeom>
            <a:solidFill>
              <a:srgbClr val="005BAA"/>
            </a:solidFill>
            <a:ln>
              <a:noFill/>
            </a:ln>
            <a:effectLst>
              <a:glow rad="25400">
                <a:schemeClr val="tx1">
                  <a:lumMod val="50000"/>
                  <a:lumOff val="50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21" name="Рисунок 20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243994" y="367314"/>
              <a:ext cx="1816760" cy="1498376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sp>
          <p:nvSpPr>
            <p:cNvPr id="22" name="Овал 21"/>
            <p:cNvSpPr/>
            <p:nvPr/>
          </p:nvSpPr>
          <p:spPr>
            <a:xfrm>
              <a:off x="6392035" y="4093320"/>
              <a:ext cx="2664000" cy="2664000"/>
            </a:xfrm>
            <a:prstGeom prst="ellipse">
              <a:avLst/>
            </a:prstGeom>
            <a:solidFill>
              <a:schemeClr val="bg1"/>
            </a:solidFill>
            <a:ln w="76200">
              <a:noFill/>
            </a:ln>
            <a:effectLst>
              <a:glow rad="25400">
                <a:schemeClr val="tx1">
                  <a:lumMod val="50000"/>
                  <a:lumOff val="50000"/>
                  <a:alpha val="39000"/>
                </a:schemeClr>
              </a:glow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3" name="Овал 22"/>
            <p:cNvSpPr/>
            <p:nvPr/>
          </p:nvSpPr>
          <p:spPr>
            <a:xfrm>
              <a:off x="6572035" y="4273320"/>
              <a:ext cx="2304000" cy="2304000"/>
            </a:xfrm>
            <a:prstGeom prst="ellipse">
              <a:avLst/>
            </a:prstGeom>
            <a:solidFill>
              <a:srgbClr val="005BAA"/>
            </a:solidFill>
            <a:ln w="762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24" name="Рисунок 23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875825" y="4939089"/>
              <a:ext cx="1696419" cy="827770"/>
            </a:xfrm>
            <a:prstGeom prst="rect">
              <a:avLst/>
            </a:prstGeom>
            <a:ln>
              <a:noFill/>
            </a:ln>
            <a:effectLst>
              <a:glow rad="25400">
                <a:schemeClr val="tx1">
                  <a:lumMod val="50000"/>
                  <a:lumOff val="50000"/>
                  <a:alpha val="40000"/>
                </a:schemeClr>
              </a:glow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</p:grpSp>
      <p:pic>
        <p:nvPicPr>
          <p:cNvPr id="3" name="Рисунок 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6807" y="2991684"/>
            <a:ext cx="5523333" cy="364950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22476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314815" y="194537"/>
            <a:ext cx="68320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2400" dirty="0" smtClean="0">
                <a:solidFill>
                  <a:srgbClr val="005BAA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РАССТАВЬ СЛОВА ПО ПОРЯДКУ </a:t>
            </a:r>
            <a:br>
              <a:rPr lang="ru-RU" sz="2400" dirty="0" smtClean="0">
                <a:solidFill>
                  <a:srgbClr val="005BAA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ru-RU" sz="2400" dirty="0" smtClean="0">
                <a:solidFill>
                  <a:srgbClr val="005BAA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И НАПИШИ ПРЕДЛОЖЕНИЕ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rgbClr val="005BAA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39688" y="1025534"/>
            <a:ext cx="651974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dirty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Правильный ответ подскажет, как нужно вести себя, чтобы безопасно перейти проезжую часть </a:t>
            </a:r>
            <a:r>
              <a:rPr lang="ru-RU" dirty="0" smtClean="0">
                <a:solidFill>
                  <a:prstClr val="black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дороги</a:t>
            </a:r>
            <a:endParaRPr lang="ru-RU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6392035" y="1"/>
            <a:ext cx="2754000" cy="6857999"/>
            <a:chOff x="6392035" y="1"/>
            <a:chExt cx="2754000" cy="6857999"/>
          </a:xfrm>
        </p:grpSpPr>
        <p:sp>
          <p:nvSpPr>
            <p:cNvPr id="18" name="Прямоугольник 17"/>
            <p:cNvSpPr/>
            <p:nvPr/>
          </p:nvSpPr>
          <p:spPr>
            <a:xfrm>
              <a:off x="7146824" y="1"/>
              <a:ext cx="1999211" cy="6857999"/>
            </a:xfrm>
            <a:prstGeom prst="rect">
              <a:avLst/>
            </a:prstGeom>
            <a:solidFill>
              <a:srgbClr val="005BAA"/>
            </a:solidFill>
            <a:ln>
              <a:noFill/>
            </a:ln>
            <a:effectLst>
              <a:glow rad="25400">
                <a:schemeClr val="tx1">
                  <a:lumMod val="50000"/>
                  <a:lumOff val="50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19" name="Рисунок 18"/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243994" y="367314"/>
              <a:ext cx="1816760" cy="1498376"/>
            </a:xfrm>
            <a:prstGeom prst="rect">
              <a:avLst/>
            </a:prstGeom>
            <a:ln>
              <a:noFill/>
            </a:ln>
            <a:effectLst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  <p:sp>
          <p:nvSpPr>
            <p:cNvPr id="20" name="Овал 19"/>
            <p:cNvSpPr/>
            <p:nvPr/>
          </p:nvSpPr>
          <p:spPr>
            <a:xfrm>
              <a:off x="6392035" y="4093320"/>
              <a:ext cx="2664000" cy="2664000"/>
            </a:xfrm>
            <a:prstGeom prst="ellipse">
              <a:avLst/>
            </a:prstGeom>
            <a:solidFill>
              <a:schemeClr val="bg1"/>
            </a:solidFill>
            <a:ln w="76200">
              <a:noFill/>
            </a:ln>
            <a:effectLst>
              <a:glow rad="25400">
                <a:schemeClr val="tx1">
                  <a:lumMod val="50000"/>
                  <a:lumOff val="50000"/>
                  <a:alpha val="39000"/>
                </a:schemeClr>
              </a:glow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21" name="Овал 20"/>
            <p:cNvSpPr/>
            <p:nvPr/>
          </p:nvSpPr>
          <p:spPr>
            <a:xfrm>
              <a:off x="6572035" y="4273320"/>
              <a:ext cx="2304000" cy="2304000"/>
            </a:xfrm>
            <a:prstGeom prst="ellipse">
              <a:avLst/>
            </a:prstGeom>
            <a:solidFill>
              <a:srgbClr val="005BAA"/>
            </a:solidFill>
            <a:ln w="76200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pic>
          <p:nvPicPr>
            <p:cNvPr id="22" name="Рисунок 21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875825" y="4939089"/>
              <a:ext cx="1696419" cy="827770"/>
            </a:xfrm>
            <a:prstGeom prst="rect">
              <a:avLst/>
            </a:prstGeom>
            <a:ln>
              <a:noFill/>
            </a:ln>
            <a:effectLst>
              <a:glow rad="25400">
                <a:schemeClr val="tx1">
                  <a:lumMod val="50000"/>
                  <a:lumOff val="50000"/>
                  <a:alpha val="40000"/>
                </a:schemeClr>
              </a:glow>
              <a:outerShdw blurRad="190500" algn="tl" rotWithShape="0">
                <a:srgbClr val="000000">
                  <a:alpha val="70000"/>
                </a:srgbClr>
              </a:outerShdw>
            </a:effectLst>
          </p:spPr>
        </p:pic>
      </p:grpSp>
      <p:sp>
        <p:nvSpPr>
          <p:cNvPr id="11" name="Прямоугольник 10"/>
          <p:cNvSpPr/>
          <p:nvPr/>
        </p:nvSpPr>
        <p:spPr>
          <a:xfrm>
            <a:off x="356083" y="1691303"/>
            <a:ext cx="651974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dirty="0" smtClean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ВЫЙДЯ И ИЗ ПО ОН ПОКА ДОЖДУСЬ АВТОБУСА УЕДЕТ В БЕЗОПАСНОСТИ ПРОЕЗЖУЮ ПЕШЕХОДНОМУ ЧАСТЬ </a:t>
            </a:r>
            <a:r>
              <a:rPr lang="ru-RU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ПЕРЕЙДУ </a:t>
            </a:r>
            <a:r>
              <a:rPr lang="ru-RU" dirty="0" smtClean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СВОЕЙ </a:t>
            </a:r>
            <a:r>
              <a:rPr lang="ru-RU" dirty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УБЕДИВШИСЬ </a:t>
            </a:r>
            <a:r>
              <a:rPr lang="ru-RU" dirty="0" smtClean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ПЕРЕХОДУ</a:t>
            </a:r>
            <a:endParaRPr lang="ru-RU" dirty="0">
              <a:solidFill>
                <a:srgbClr val="C00000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56083" y="3877706"/>
            <a:ext cx="68320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2400" dirty="0" smtClean="0">
                <a:solidFill>
                  <a:srgbClr val="005BAA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РАЗДЕЛИ СЛОВА ВЕРТИКАЛЬНЫМИ ШТРИХАМИ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rgbClr val="005BAA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56083" y="5355034"/>
            <a:ext cx="651974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dirty="0" smtClean="0">
                <a:solidFill>
                  <a:srgbClr val="00B05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АВТОБУС</a:t>
            </a:r>
            <a:r>
              <a:rPr lang="en-US" dirty="0" smtClean="0">
                <a:solidFill>
                  <a:srgbClr val="00B05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| </a:t>
            </a:r>
            <a:r>
              <a:rPr lang="ru-RU" dirty="0" smtClean="0">
                <a:solidFill>
                  <a:srgbClr val="00B05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ЖДУ</a:t>
            </a:r>
            <a:r>
              <a:rPr lang="en-US" dirty="0">
                <a:solidFill>
                  <a:srgbClr val="00B05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| </a:t>
            </a:r>
            <a:r>
              <a:rPr lang="ru-RU" dirty="0" smtClean="0">
                <a:solidFill>
                  <a:srgbClr val="00B05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НА</a:t>
            </a:r>
            <a:r>
              <a:rPr lang="en-US" dirty="0">
                <a:solidFill>
                  <a:srgbClr val="00B05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| </a:t>
            </a:r>
            <a:r>
              <a:rPr lang="ru-RU" dirty="0" smtClean="0">
                <a:solidFill>
                  <a:srgbClr val="00B05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ПОСАДОЧНОЙ</a:t>
            </a:r>
            <a:r>
              <a:rPr lang="en-US" dirty="0">
                <a:solidFill>
                  <a:srgbClr val="00B05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| </a:t>
            </a:r>
            <a:r>
              <a:rPr lang="ru-RU" dirty="0" smtClean="0">
                <a:solidFill>
                  <a:srgbClr val="00B05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ПЛОЩАДКЕ</a:t>
            </a:r>
            <a:r>
              <a:rPr lang="en-US" dirty="0">
                <a:solidFill>
                  <a:srgbClr val="00B05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| </a:t>
            </a:r>
            <a:r>
              <a:rPr lang="en-US" dirty="0" smtClean="0">
                <a:solidFill>
                  <a:srgbClr val="00B05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/>
            </a:r>
            <a:br>
              <a:rPr lang="en-US" dirty="0" smtClean="0">
                <a:solidFill>
                  <a:srgbClr val="00B05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ru-RU" dirty="0" smtClean="0">
                <a:solidFill>
                  <a:srgbClr val="00B05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НА</a:t>
            </a:r>
            <a:r>
              <a:rPr lang="en-US" dirty="0" smtClean="0">
                <a:solidFill>
                  <a:srgbClr val="00B05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</a:t>
            </a:r>
            <a:r>
              <a:rPr lang="en-US" dirty="0">
                <a:solidFill>
                  <a:srgbClr val="00B05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| </a:t>
            </a:r>
            <a:r>
              <a:rPr lang="ru-RU" dirty="0" smtClean="0">
                <a:solidFill>
                  <a:srgbClr val="00B05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ДОРОГЕ</a:t>
            </a:r>
            <a:r>
              <a:rPr lang="en-US" dirty="0">
                <a:solidFill>
                  <a:srgbClr val="00B05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| </a:t>
            </a:r>
            <a:r>
              <a:rPr lang="ru-RU" dirty="0" smtClean="0">
                <a:solidFill>
                  <a:srgbClr val="00B05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НЕЛЬЗЯ</a:t>
            </a:r>
            <a:r>
              <a:rPr lang="en-US" dirty="0">
                <a:solidFill>
                  <a:srgbClr val="00B05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| </a:t>
            </a:r>
            <a:r>
              <a:rPr lang="ru-RU" dirty="0" smtClean="0">
                <a:solidFill>
                  <a:srgbClr val="00B05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ИГРАТЬ</a:t>
            </a:r>
            <a:r>
              <a:rPr lang="en-US" dirty="0">
                <a:solidFill>
                  <a:srgbClr val="00B05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| </a:t>
            </a:r>
            <a:r>
              <a:rPr lang="ru-RU" dirty="0" smtClean="0">
                <a:solidFill>
                  <a:srgbClr val="00B05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Я</a:t>
            </a:r>
            <a:r>
              <a:rPr lang="en-US" dirty="0">
                <a:solidFill>
                  <a:srgbClr val="00B05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| </a:t>
            </a:r>
            <a:r>
              <a:rPr lang="ru-RU" dirty="0" smtClean="0">
                <a:solidFill>
                  <a:srgbClr val="00B05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КУЛЬТУРНЫЙ</a:t>
            </a:r>
            <a:r>
              <a:rPr lang="en-US" dirty="0">
                <a:solidFill>
                  <a:srgbClr val="00B05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 | </a:t>
            </a:r>
            <a:r>
              <a:rPr lang="ru-RU" dirty="0" smtClean="0">
                <a:solidFill>
                  <a:srgbClr val="00B05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ПАССАЖИР</a:t>
            </a:r>
            <a:endParaRPr lang="ru-RU" dirty="0">
              <a:solidFill>
                <a:srgbClr val="00B050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56083" y="2728619"/>
            <a:ext cx="651974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dirty="0">
                <a:solidFill>
                  <a:srgbClr val="00B05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ВЫЙДЯ </a:t>
            </a:r>
            <a:r>
              <a:rPr lang="ru-RU" dirty="0" smtClean="0">
                <a:solidFill>
                  <a:srgbClr val="00B05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ИЗ </a:t>
            </a:r>
            <a:r>
              <a:rPr lang="ru-RU" dirty="0">
                <a:solidFill>
                  <a:srgbClr val="00B05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АВТОБУСА ДОЖДУСЬ </a:t>
            </a:r>
            <a:r>
              <a:rPr lang="ru-RU" dirty="0" smtClean="0">
                <a:solidFill>
                  <a:srgbClr val="00B05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ПОКА ОН </a:t>
            </a:r>
            <a:r>
              <a:rPr lang="ru-RU" dirty="0">
                <a:solidFill>
                  <a:srgbClr val="00B05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УЕДЕТ И УБЕДИВШИСЬ В СВОЕЙ БЕЗОПАСНОСТИ ПЕРЕЙДУ ПРОЕЗЖУЮ ЧАСТЬ ПО ПЕШЕХОДНОМУ ПЕРЕХОДУ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356083" y="4708703"/>
            <a:ext cx="6035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dirty="0" smtClean="0">
                <a:solidFill>
                  <a:srgbClr val="C00000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АВТОБУСЖДУНАПОСАДОЧНОЙПЛОЩАДКЕНАДОРОГЕНЕЛЬЗЯИГРАТЬЯКУЛЬТУРНЫЙПАССАЖИР</a:t>
            </a:r>
            <a:endParaRPr lang="ru-RU" dirty="0">
              <a:solidFill>
                <a:srgbClr val="C00000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1294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1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build="p"/>
      <p:bldP spid="11" grpId="0" build="p"/>
      <p:bldP spid="12" grpId="0"/>
      <p:bldP spid="13" grpId="0" build="p"/>
      <p:bldP spid="14" grpId="0" build="p"/>
      <p:bldP spid="15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8755</TotalTime>
  <Words>488</Words>
  <Application>Microsoft Office PowerPoint</Application>
  <PresentationFormat>Экран (4:3)</PresentationFormat>
  <Paragraphs>52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21" baseType="lpstr">
      <vt:lpstr>Microsoft YaHei UI</vt:lpstr>
      <vt:lpstr>Arial</vt:lpstr>
      <vt:lpstr>Calibri</vt:lpstr>
      <vt:lpstr>Calibri Light</vt:lpstr>
      <vt:lpstr>Courier New</vt:lpstr>
      <vt:lpstr>Segoe UI</vt:lpstr>
      <vt:lpstr>Segoe UI Semibold</vt:lpstr>
      <vt:lpstr>Times New Roman</vt:lpstr>
      <vt:lpstr>Wingdings</vt:lpstr>
      <vt:lpstr>Тема Office</vt:lpstr>
      <vt:lpstr>ПРАВИЛА  ДОРОЖНОГО ДВИЖЕНИЯ ДЛЯ ПАССАЖИРОВ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ВЕЛОСИПЕД</dc:title>
  <dc:creator>Andrew Efimovsky</dc:creator>
  <cp:lastModifiedBy>Tausnew10</cp:lastModifiedBy>
  <cp:revision>286</cp:revision>
  <dcterms:created xsi:type="dcterms:W3CDTF">2019-08-19T07:52:16Z</dcterms:created>
  <dcterms:modified xsi:type="dcterms:W3CDTF">2021-03-10T02:16:25Z</dcterms:modified>
</cp:coreProperties>
</file>