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0" r:id="rId2"/>
    <p:sldId id="335" r:id="rId3"/>
    <p:sldId id="338" r:id="rId4"/>
    <p:sldId id="334" r:id="rId5"/>
    <p:sldId id="339" r:id="rId6"/>
    <p:sldId id="340" r:id="rId7"/>
    <p:sldId id="341" r:id="rId8"/>
    <p:sldId id="342" r:id="rId9"/>
    <p:sldId id="343" r:id="rId10"/>
    <p:sldId id="344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Efimovsky" initials="A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50"/>
    <a:srgbClr val="D7181E"/>
    <a:srgbClr val="FFCCCC"/>
    <a:srgbClr val="FFFF99"/>
    <a:srgbClr val="B3CEE5"/>
    <a:srgbClr val="CCFF99"/>
    <a:srgbClr val="FFCC99"/>
    <a:srgbClr val="F3A6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6830" autoAdjust="0"/>
  </p:normalViewPr>
  <p:slideViewPr>
    <p:cSldViewPr snapToGrid="0" showGuides="1">
      <p:cViewPr>
        <p:scale>
          <a:sx n="119" d="100"/>
          <a:sy n="119" d="100"/>
        </p:scale>
        <p:origin x="1242" y="-66"/>
      </p:cViewPr>
      <p:guideLst>
        <p:guide orient="horz" pos="2228"/>
        <p:guide pos="2245"/>
      </p:guideLst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596"/>
    </p:cViewPr>
  </p:sorterViewPr>
  <p:notesViewPr>
    <p:cSldViewPr snapToGrid="0" showGuides="1">
      <p:cViewPr varScale="1">
        <p:scale>
          <a:sx n="97" d="100"/>
          <a:sy n="97" d="100"/>
        </p:scale>
        <p:origin x="6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752-EDA5-40AB-A891-727AA1C2B91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4027-2C1F-4C73-9A78-FE4A00561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4027-2C1F-4C73-9A78-FE4A0056182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2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9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6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152770" y="1"/>
            <a:ext cx="1999211" cy="685799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392035" y="4093320"/>
            <a:ext cx="2664000" cy="2664000"/>
          </a:xfrm>
          <a:prstGeom prst="ellipse">
            <a:avLst/>
          </a:prstGeom>
          <a:solidFill>
            <a:schemeClr val="bg1"/>
          </a:solidFill>
          <a:ln w="76200">
            <a:noFill/>
          </a:ln>
          <a:effectLst>
            <a:glow rad="25400">
              <a:schemeClr val="tx1">
                <a:lumMod val="50000"/>
                <a:lumOff val="50000"/>
                <a:alpha val="39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572035" y="4273320"/>
            <a:ext cx="2304000" cy="2304000"/>
          </a:xfrm>
          <a:prstGeom prst="ellipse">
            <a:avLst/>
          </a:prstGeom>
          <a:solidFill>
            <a:srgbClr val="005BAA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3994" y="367314"/>
            <a:ext cx="1816760" cy="149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5825" y="4939089"/>
            <a:ext cx="1696419" cy="827770"/>
          </a:xfrm>
          <a:prstGeom prst="rect">
            <a:avLst/>
          </a:prstGeom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7152768" cy="6857999"/>
          </a:xfrm>
        </p:spPr>
        <p:txBody>
          <a:bodyPr anchor="ctr">
            <a:normAutofit/>
          </a:bodyPr>
          <a:lstStyle/>
          <a:p>
            <a:r>
              <a:rPr lang="ru-RU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ПРАВИЛА </a:t>
            </a:r>
            <a:r>
              <a:rPr lang="en-US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/>
            </a:r>
            <a:br>
              <a:rPr lang="en-US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</a:br>
            <a:r>
              <a:rPr lang="ru-RU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ДОРОЖНОГО ДВИЖЕНИЯ ДЛЯ ПАССАЖИРОВ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54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953" y="1486116"/>
            <a:ext cx="6079082" cy="408672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0987" y="861174"/>
            <a:ext cx="6652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Детей необходимо перевозить с использованием детских удерживающих устройств (автокресел, бустеров).</a:t>
            </a:r>
            <a:endParaRPr lang="ru-RU" sz="16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953" y="160140"/>
            <a:ext cx="64378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ДЕТСКИЕ УДЕРЖИВАЮЩИЕ УСТРОЙСТВА</a:t>
            </a:r>
            <a:endParaRPr lang="ru-RU" sz="22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2" name="Овал 2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Прямоугольник 11"/>
          <p:cNvSpPr/>
          <p:nvPr/>
        </p:nvSpPr>
        <p:spPr>
          <a:xfrm>
            <a:off x="0" y="5676900"/>
            <a:ext cx="714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НАПОМИНАЙТЕ РОДИТЕЛЯМ О ТОМ, </a:t>
            </a:r>
            <a:b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ЧТО В АВТОМОБИЛЕ ВОДИТЕЛЬ </a:t>
            </a:r>
            <a:b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ВСЕ ВЗРОСЛЫЕ ПАССАЖИРЫ </a:t>
            </a:r>
            <a:b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ДОЛЖНЫ ПРИСТЕГИВАТЬСЯ РЕМНЕМ БЕЗОПАСНОСТИ!</a:t>
            </a:r>
            <a:endParaRPr lang="ru-RU" sz="1600" dirty="0">
              <a:solidFill>
                <a:srgbClr val="D7181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832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ПРОНУМЕРУЙТЕ УТВЕРЖДЕНИЯ </a:t>
            </a:r>
            <a:b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 ОЧЕРЕДНОСТИ ДЕЙСТВИЙ (1-4)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4940" y="994450"/>
            <a:ext cx="65717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Прошу и других пристегнуть ремни безопасности.</a:t>
            </a:r>
          </a:p>
          <a:p>
            <a:pPr marL="342900" lvl="0" indent="-342900"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Сяду в автокресло или бустер и пристегнусь ремнями безопасности в зависимости от конструкции крепления, если пристегнуться не получиться попрошу взрослых оказать помощь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автомобиль сажусь всегда со стороны тротуара или обочины. </a:t>
            </a:r>
          </a:p>
          <a:p>
            <a:pPr marL="342900" lvl="0" indent="-342900"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Выхожу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 автомобиля всегда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тротуар или обочину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0" name="Овал 19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1" name="Прямоугольник 10"/>
          <p:cNvSpPr/>
          <p:nvPr/>
        </p:nvSpPr>
        <p:spPr>
          <a:xfrm>
            <a:off x="304067" y="3341643"/>
            <a:ext cx="6832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РАЗДЕЛИ СЛОВА ВЕРТИКАЛЬНЫМИ ШТРИХАМИ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815" y="5216614"/>
            <a:ext cx="58972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ВСЕ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СИДЯЩИЕ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АВТОМОБИЛЕ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ДОЛЖНЫ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БЫТЬ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ПРИСТЕГНУТЫ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РЕМНЯМИ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БЕЗОПАСНОСТИ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Я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ВСЕГДА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ПРИСТЕГИВАЮСЬ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РЕМНЕМ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БЕЗОПАСНОСТИ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ПРОШУ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ЭТО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СДЕЛАТЬ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СВОИХ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РОДИТЕЛЕЙ</a:t>
            </a:r>
            <a:endParaRPr lang="ru-RU" dirty="0">
              <a:solidFill>
                <a:srgbClr val="00B05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066" y="4086768"/>
            <a:ext cx="6060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ВСЕСИДЯЩИЕВАВТОМОБИЛЕДОЛЖНЫБЫТЬПРИСТЕГНУТЫРЕМНЯМИБЕЗОПАСНОСТИЯВСЕГДАПРИСТЕГИВАЮСЬРЕМНЕМБЕЗОПАСНОСТИПРОШУЭТОСДЕЛАТЬИСВОИХРОДИТЕЛЕЙ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8786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  <p:bldP spid="11" grpId="0"/>
      <p:bldP spid="12" grpId="0" build="p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34883" y="1276713"/>
            <a:ext cx="1409490" cy="2539523"/>
            <a:chOff x="934883" y="1276713"/>
            <a:chExt cx="1409490" cy="253952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934883" y="3354571"/>
              <a:ext cx="14094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1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2716" y="1276713"/>
              <a:ext cx="1391656" cy="208748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5" name="Прямоугольник 14"/>
          <p:cNvSpPr/>
          <p:nvPr/>
        </p:nvSpPr>
        <p:spPr>
          <a:xfrm>
            <a:off x="138023" y="95013"/>
            <a:ext cx="7020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ОСТАНОВКИ МАРШРУТНОГО ТРАНСПОРТА</a:t>
            </a:r>
            <a:endParaRPr lang="ru-RU" sz="24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1" name="Овал 20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2" name="Прямоугольник 31"/>
          <p:cNvSpPr/>
          <p:nvPr/>
        </p:nvSpPr>
        <p:spPr>
          <a:xfrm>
            <a:off x="385753" y="501508"/>
            <a:ext cx="6356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И</a:t>
            </a:r>
            <a:r>
              <a:rPr lang="ru-RU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 </a:t>
            </a:r>
            <a:r>
              <a:rPr lang="ru-RU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предложенного набора знаков </a:t>
            </a:r>
            <a:r>
              <a:rPr lang="ru-RU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выберите </a:t>
            </a:r>
            <a:r>
              <a:rPr lang="ru-RU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те, которые обозначают места остановки маршрутного </a:t>
            </a:r>
            <a:r>
              <a:rPr lang="ru-RU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транспорта.</a:t>
            </a:r>
            <a:endParaRPr lang="ru-RU" dirty="0">
              <a:solidFill>
                <a:srgbClr val="D7181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68109" y="1276714"/>
            <a:ext cx="1391657" cy="2549148"/>
            <a:chOff x="2868109" y="1276714"/>
            <a:chExt cx="1391657" cy="2549148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8110" y="1276714"/>
              <a:ext cx="1391656" cy="208748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3" name="Прямоугольник 32"/>
            <p:cNvSpPr/>
            <p:nvPr/>
          </p:nvSpPr>
          <p:spPr>
            <a:xfrm>
              <a:off x="2868109" y="3364197"/>
              <a:ext cx="13916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2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818369" y="1276714"/>
            <a:ext cx="1391658" cy="2562159"/>
            <a:chOff x="4818369" y="1276714"/>
            <a:chExt cx="1391658" cy="2562159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18371" y="1276714"/>
              <a:ext cx="1391656" cy="208748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4" name="Прямоугольник 33"/>
            <p:cNvSpPr/>
            <p:nvPr/>
          </p:nvSpPr>
          <p:spPr>
            <a:xfrm>
              <a:off x="4818369" y="3377208"/>
              <a:ext cx="13916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3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34883" y="4137280"/>
            <a:ext cx="1409490" cy="2565290"/>
            <a:chOff x="934883" y="4137280"/>
            <a:chExt cx="1409490" cy="2565290"/>
          </a:xfrm>
        </p:grpSpPr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4883" y="4137280"/>
              <a:ext cx="1391655" cy="208748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5" name="Прямоугольник 34"/>
            <p:cNvSpPr/>
            <p:nvPr/>
          </p:nvSpPr>
          <p:spPr>
            <a:xfrm>
              <a:off x="934883" y="6240905"/>
              <a:ext cx="14094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4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868109" y="4177505"/>
            <a:ext cx="1391657" cy="2548349"/>
            <a:chOff x="2868109" y="4163847"/>
            <a:chExt cx="1391657" cy="2548349"/>
          </a:xfrm>
        </p:grpSpPr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8110" y="4163847"/>
              <a:ext cx="1391656" cy="208748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6" name="Прямоугольник 35"/>
            <p:cNvSpPr/>
            <p:nvPr/>
          </p:nvSpPr>
          <p:spPr>
            <a:xfrm>
              <a:off x="2868109" y="6250531"/>
              <a:ext cx="13916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5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818369" y="4163847"/>
            <a:ext cx="1391657" cy="2561360"/>
            <a:chOff x="4818369" y="4163847"/>
            <a:chExt cx="1391657" cy="2561360"/>
          </a:xfrm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18370" y="4163847"/>
              <a:ext cx="1391656" cy="208748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7" name="Прямоугольник 36"/>
            <p:cNvSpPr/>
            <p:nvPr/>
          </p:nvSpPr>
          <p:spPr>
            <a:xfrm>
              <a:off x="4818369" y="6263542"/>
              <a:ext cx="13916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atin typeface="Segoe UI Semibold" panose="020B0702040204020203" pitchFamily="34" charset="0"/>
                  <a:ea typeface="Times New Roman" panose="02020603050405020304" pitchFamily="18" charset="0"/>
                  <a:cs typeface="Segoe UI Semibold" panose="020B0702040204020203" pitchFamily="34" charset="0"/>
                </a:rPr>
                <a:t>6</a:t>
              </a:r>
              <a:endParaRPr lang="ru-RU" sz="2400" dirty="0">
                <a:solidFill>
                  <a:srgbClr val="D7181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1674057" y="5101958"/>
            <a:ext cx="17692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«Место остановки автобуса  </a:t>
            </a:r>
            <a:r>
              <a:rPr lang="ru-RU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и </a:t>
            </a:r>
            <a:r>
              <a:rPr lang="ru-RU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(или) </a:t>
            </a:r>
            <a:r>
              <a:rPr lang="ru-RU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троллейбуса»</a:t>
            </a:r>
            <a:endParaRPr lang="ru-RU" dirty="0">
              <a:solidFill>
                <a:srgbClr val="D7181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645220" y="5101958"/>
            <a:ext cx="1771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«</a:t>
            </a:r>
            <a:r>
              <a:rPr lang="ru-RU" b="1" dirty="0"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Место остановки трамвая»</a:t>
            </a:r>
            <a:endParaRPr lang="ru-RU" dirty="0">
              <a:solidFill>
                <a:srgbClr val="D7181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2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10399 -0.235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-1175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1066 0.185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925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38969" y="125840"/>
            <a:ext cx="6832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ПРАВИЛА ПОВЕДЕНИЯ ПАССАЖИРОВ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 </a:t>
            </a:r>
            <a:b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В МЕСТАХ ОСТАНОВКИ </a:t>
            </a: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МАРШРУТНОГО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ТРАНСПОРТА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583" y="1506169"/>
            <a:ext cx="66552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ожидать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маршрутный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транспорт (автобус, троллейбус, трамвай)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надо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обозначенных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дорожными знаками местах (остановочных павильонах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посадочных площадках)</a:t>
            </a:r>
            <a:endParaRPr lang="ru-RU" sz="2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посадочная площадка имеет ограждение, нельзя перелезать через него, садиться на него</a:t>
            </a: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время ожидания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надо стоять дальше от края тротуара, лицом к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проезжей части или трамвайным путям,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запрещается выходить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проезжую часть или на трамвайные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пути, вести себя спокойно</a:t>
            </a:r>
            <a:endParaRPr lang="ru-RU" sz="2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посадке/высадке преимущество имеют пассажиры, выходящие из маршрутного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транспорта</a:t>
            </a:r>
            <a:endParaRPr lang="ru-RU" sz="2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0" name="Овал 19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0907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86957"/>
            <a:ext cx="6832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ПРАВИЛА ПОСАДКИ/ВЫСАДКИ </a:t>
            </a:r>
            <a:b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ПОВЕДЕНИЯ В САЛОНЕ МАРШРУТНОГО ТРАНСПОРТА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3" y="1233496"/>
            <a:ext cx="65610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при входе в транспортное средство, не задерживайтесь около дверей и на площадке, пройдите в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салон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входи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в транспорт с мороженым и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открытыми напитками входить запрещено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салоне во время движения надо держаться </a:t>
            </a:r>
            <a:b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за поручни (если пассажир едет стоя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выходу надо готовиться заранее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нельзя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прислоняться к дверям и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пытаться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открывать их самостоятельно</a:t>
            </a: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вход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или выход осуществляется только при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полной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остановке транспортного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средства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входить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или выходить надо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спокойно </a:t>
            </a:r>
            <a:b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 очереди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0" name="Овал 19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583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500" y="2039875"/>
            <a:ext cx="6317824" cy="4414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479168" y="844212"/>
            <a:ext cx="69238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Рассмотрим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действия пассажиров, которым надо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после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выхода из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автобуса или троллейбуса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перейти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проезжую часть.</a:t>
            </a:r>
            <a:endParaRPr lang="ru-RU" sz="2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473" y="74771"/>
            <a:ext cx="6437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ПЕРЕХОД ПРОЕЗЖЕЙ ЧАСТИ ПОСЛЕ ВЫХОДА ИЗ МАРШРУТНОГО ТРАНСПОРТА</a:t>
            </a:r>
            <a:endParaRPr lang="ru-RU" sz="22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2" name="Овал 2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9745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573" y="2322559"/>
            <a:ext cx="6150857" cy="43161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22953" y="929581"/>
            <a:ext cx="64672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После выхода из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автобуса или троллейбуса надо дождаться когда транспорт отъедет, подойти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к ближайшему пешеходному 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переходу, убедиться в своей безопасности и перейти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проезжую часть</a:t>
            </a:r>
            <a:r>
              <a:rPr lang="ru-R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953" y="160140"/>
            <a:ext cx="6437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ПЕРЕХОД ПРОЕЗЖЕЙ ЧАСТИ ПОСЛЕ ВЫХОДА ИЗ МАРШРУТНОГО ТРАНСПОРТА</a:t>
            </a:r>
            <a:endParaRPr lang="ru-RU" sz="22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2" name="Овал 2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86065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2953" y="878762"/>
            <a:ext cx="64672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в зоне видимости пешеходного перехода нет, выйдя из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автобуса, 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надо дождаться, когда он отъедет от </a:t>
            </a:r>
            <a:r>
              <a:rPr lang="ru-RU" sz="2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места остановки</a:t>
            </a:r>
            <a:r>
              <a:rPr lang="ru-RU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освободив тем самым обзор проезжей части, а дальше, убедившись в безопасности перехода, пересечь проезжую часть под прямым углом.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2" name="Овал 2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Прямоугольник 11"/>
          <p:cNvSpPr/>
          <p:nvPr/>
        </p:nvSpPr>
        <p:spPr>
          <a:xfrm>
            <a:off x="222953" y="160140"/>
            <a:ext cx="6437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ПЕРЕХОД ПРОЕЗЖЕЙ ЧАСТИ ПОСЛЕ ВЫХОДА ИЗ МАРШРУТНОГО ТРАНСПОРТА</a:t>
            </a:r>
            <a:endParaRPr lang="ru-RU" sz="22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09" y="2930471"/>
            <a:ext cx="5554832" cy="38268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585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2953" y="929581"/>
            <a:ext cx="64672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пассажир выходит из трамвая, и рядом нет посадочной площадки, </a:t>
            </a:r>
            <a:r>
              <a:rPr lang="ru-RU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 необходимо убедиться, что транспорт остановился и пропускает тебя. После этого выйти из салона трамвая и перейти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ближайший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тротуар соблюдая меры безопасности.</a:t>
            </a: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defRPr/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Если надо перейти на другую сторону дороги,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то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нужно </a:t>
            </a:r>
            <a:b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тротуаре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дождаться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отъезда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трамвая, найти пешеходный переход и убедившись в своей безопасности, перейти по нему проезжую часть.</a:t>
            </a: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953" y="160140"/>
            <a:ext cx="6437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ПЕРЕХОД ПРОЕЗЖЕЙ ЧАСТИ ПОСЛЕ </a:t>
            </a:r>
            <a:b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2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ВЫХОДА ИЗ ТРАМВАЯ</a:t>
            </a:r>
            <a:endParaRPr lang="ru-RU" sz="22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2" name="Овал 2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807" y="2991684"/>
            <a:ext cx="5523333" cy="3649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24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832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РАССТАВЬ СЛОВА ПО ПОРЯДКУ </a:t>
            </a:r>
            <a:b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НАПИШИ ПРЕДЛОЖЕНИЕ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9688" y="1025534"/>
            <a:ext cx="6519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Правильный ответ подскажет, как нужно вести себя, чтобы безопасно перейти проезжую часть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дороги</a:t>
            </a:r>
            <a:endParaRPr lang="ru-RU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0" name="Овал 19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939089"/>
              <a:ext cx="1696419" cy="827770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1" name="Прямоугольник 10"/>
          <p:cNvSpPr/>
          <p:nvPr/>
        </p:nvSpPr>
        <p:spPr>
          <a:xfrm>
            <a:off x="356083" y="1691303"/>
            <a:ext cx="6519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ВЫЙДЯ И ИЗ ПО ОН ПОКА ДОЖДУСЬ АВТОБУСА УЕДЕТ В БЕЗОПАСНОСТИ ПРОЕЗЖУЮ ПЕШЕХОДНОМУ ЧАСТЬ </a:t>
            </a:r>
            <a:r>
              <a:rPr lang="ru-RU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ПЕРЕЙДУ </a:t>
            </a: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СВОЕЙ </a:t>
            </a:r>
            <a:r>
              <a:rPr lang="ru-RU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УБЕДИВШИСЬ </a:t>
            </a: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ПЕРЕХОДУ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6083" y="3877706"/>
            <a:ext cx="6832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РАЗДЕЛИ СЛОВА ВЕРТИКАЛЬНЫМИ ШТРИХАМИ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083" y="5355034"/>
            <a:ext cx="6519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АВТОБУС</a:t>
            </a:r>
            <a:r>
              <a:rPr lang="en-US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ЖДУ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ПОСАДОЧНОЙ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ПЛОЩАДКЕ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en-US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</a:t>
            </a:r>
            <a:r>
              <a:rPr lang="en-US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ДОРОГЕ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НЕЛЬЗЯ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ИГРАТЬ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Я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КУЛЬТУРНЫЙ</a:t>
            </a:r>
            <a:r>
              <a:rPr lang="en-US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|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ПАССАЖИР</a:t>
            </a:r>
            <a:endParaRPr lang="ru-RU" dirty="0">
              <a:solidFill>
                <a:srgbClr val="00B05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083" y="2728619"/>
            <a:ext cx="6519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ВЫЙДЯ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ИЗ </a:t>
            </a:r>
            <a:r>
              <a:rPr lang="ru-RU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АВТОБУСА ДОЖДУСЬ </a:t>
            </a:r>
            <a:r>
              <a:rPr lang="ru-RU" dirty="0" smtClean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ПОКА ОН </a:t>
            </a:r>
            <a:r>
              <a:rPr lang="ru-RU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УЕДЕТ И УБЕДИВШИСЬ В СВОЕЙ БЕЗОПАСНОСТИ ПЕРЕЙДУ ПРОЕЗЖУЮ ЧАСТЬ ПО ПЕШЕХОДНОМУ ПЕРЕХОДУ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6083" y="4708703"/>
            <a:ext cx="6035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АВТОБУСЖДУНАПОСАДОЧНОЙПЛОЩАДКЕНАДОРОГЕНЕЛЬЗЯИГРАТЬЯКУЛЬТУРНЫЙПАССАЖИР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  <p:bldP spid="12" grpId="0"/>
      <p:bldP spid="13" grpId="0" build="p"/>
      <p:bldP spid="14" grpId="0" build="p"/>
      <p:bldP spid="1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8755</TotalTime>
  <Words>488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Microsoft YaHei UI</vt:lpstr>
      <vt:lpstr>Arial</vt:lpstr>
      <vt:lpstr>Calibri</vt:lpstr>
      <vt:lpstr>Calibri Light</vt:lpstr>
      <vt:lpstr>Courier New</vt:lpstr>
      <vt:lpstr>Segoe UI</vt:lpstr>
      <vt:lpstr>Segoe UI Semibold</vt:lpstr>
      <vt:lpstr>Times New Roman</vt:lpstr>
      <vt:lpstr>Wingdings</vt:lpstr>
      <vt:lpstr>Тема Office</vt:lpstr>
      <vt:lpstr>ПРАВИЛА  ДОРОЖНОГО ДВИЖЕНИЯ ДЛЯ ПАССАЖИРОВ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</dc:title>
  <dc:creator>Andrew Efimovsky</dc:creator>
  <cp:lastModifiedBy>Tausnew10</cp:lastModifiedBy>
  <cp:revision>286</cp:revision>
  <dcterms:created xsi:type="dcterms:W3CDTF">2019-08-19T07:52:16Z</dcterms:created>
  <dcterms:modified xsi:type="dcterms:W3CDTF">2021-03-10T02:16:25Z</dcterms:modified>
</cp:coreProperties>
</file>